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559" r:id="rId3"/>
    <p:sldId id="546" r:id="rId4"/>
    <p:sldId id="547" r:id="rId5"/>
    <p:sldId id="548" r:id="rId6"/>
    <p:sldId id="508" r:id="rId7"/>
    <p:sldId id="549" r:id="rId8"/>
    <p:sldId id="550" r:id="rId9"/>
    <p:sldId id="560" r:id="rId10"/>
    <p:sldId id="539" r:id="rId11"/>
    <p:sldId id="540" r:id="rId12"/>
    <p:sldId id="541" r:id="rId13"/>
    <p:sldId id="506" r:id="rId14"/>
    <p:sldId id="542" r:id="rId15"/>
    <p:sldId id="543" r:id="rId16"/>
    <p:sldId id="561" r:id="rId17"/>
    <p:sldId id="557" r:id="rId18"/>
    <p:sldId id="558" r:id="rId19"/>
    <p:sldId id="573" r:id="rId20"/>
    <p:sldId id="577" r:id="rId21"/>
    <p:sldId id="574" r:id="rId22"/>
    <p:sldId id="575" r:id="rId23"/>
    <p:sldId id="578" r:id="rId24"/>
    <p:sldId id="579" r:id="rId25"/>
    <p:sldId id="580" r:id="rId26"/>
    <p:sldId id="581" r:id="rId27"/>
    <p:sldId id="582" r:id="rId28"/>
    <p:sldId id="583" r:id="rId29"/>
    <p:sldId id="516" r:id="rId30"/>
    <p:sldId id="545" r:id="rId31"/>
    <p:sldId id="533" r:id="rId32"/>
    <p:sldId id="528" r:id="rId33"/>
    <p:sldId id="532" r:id="rId34"/>
    <p:sldId id="535" r:id="rId35"/>
    <p:sldId id="571" r:id="rId36"/>
    <p:sldId id="570" r:id="rId37"/>
    <p:sldId id="566" r:id="rId38"/>
    <p:sldId id="567" r:id="rId39"/>
    <p:sldId id="568" r:id="rId40"/>
    <p:sldId id="572" r:id="rId41"/>
    <p:sldId id="584" r:id="rId42"/>
    <p:sldId id="585" r:id="rId43"/>
    <p:sldId id="586" r:id="rId44"/>
    <p:sldId id="564" r:id="rId45"/>
    <p:sldId id="569" r:id="rId46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Stijl, donker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jl, donker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67" autoAdjust="0"/>
  </p:normalViewPr>
  <p:slideViewPr>
    <p:cSldViewPr snapToGrid="0" showGuides="1">
      <p:cViewPr varScale="1">
        <p:scale>
          <a:sx n="76" d="100"/>
          <a:sy n="76" d="100"/>
        </p:scale>
        <p:origin x="1627" y="58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77C93-F9CF-4927-9F50-055434CC2C4C}" type="datetimeFigureOut">
              <a:rPr lang="nl-NL" smtClean="0"/>
              <a:t>17-7-2019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D53B-2A5F-46DB-9092-7AB52C1222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8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861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11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32566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93307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8" y="10082376"/>
            <a:ext cx="2891322" cy="680517"/>
          </a:xfrm>
          <a:prstGeom prst="rect">
            <a:avLst/>
          </a:prstGeom>
          <a:ln/>
        </p:spPr>
        <p:txBody>
          <a:bodyPr lIns="88191" tIns="44095" rIns="88191" bIns="44095"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4031"/>
            <a:ext cx="2892829" cy="388860"/>
          </a:xfrm>
          <a:prstGeom prst="rect">
            <a:avLst/>
          </a:prstGeom>
          <a:ln/>
        </p:spPr>
        <p:txBody>
          <a:bodyPr lIns="88191" tIns="44095" rIns="88191" bIns="44095"/>
          <a:lstStyle/>
          <a:p>
            <a:pPr>
              <a:spcBef>
                <a:spcPct val="0"/>
              </a:spcBef>
              <a:defRPr/>
            </a:pPr>
            <a:fld id="{BC24CBE3-76DC-48BB-A836-49DADBF77F2E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13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198658" name="Rectangle 2"/>
          <p:cNvSpPr txBox="1">
            <a:spLocks noGrp="1" noChangeArrowheads="1"/>
          </p:cNvSpPr>
          <p:nvPr/>
        </p:nvSpPr>
        <p:spPr bwMode="auto">
          <a:xfrm>
            <a:off x="8" y="2"/>
            <a:ext cx="2891322" cy="2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4" tIns="44111" rIns="88224" bIns="4411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31493" y="10489144"/>
            <a:ext cx="2892829" cy="2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4" tIns="44111" rIns="88224" bIns="4411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66A7E03-CBBC-4952-94C8-BD7322EF6BFF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6" tIns="44057" rIns="88116" bIns="44057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25186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8" y="10082376"/>
            <a:ext cx="2891322" cy="680517"/>
          </a:xfrm>
          <a:prstGeom prst="rect">
            <a:avLst/>
          </a:prstGeom>
          <a:ln/>
        </p:spPr>
        <p:txBody>
          <a:bodyPr lIns="88191" tIns="44095" rIns="88191" bIns="44095"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4031"/>
            <a:ext cx="2892829" cy="388860"/>
          </a:xfrm>
          <a:prstGeom prst="rect">
            <a:avLst/>
          </a:prstGeom>
          <a:ln/>
        </p:spPr>
        <p:txBody>
          <a:bodyPr lIns="88191" tIns="44095" rIns="88191" bIns="44095"/>
          <a:lstStyle/>
          <a:p>
            <a:pPr>
              <a:spcBef>
                <a:spcPct val="0"/>
              </a:spcBef>
              <a:defRPr/>
            </a:pPr>
            <a:fld id="{BC24CBE3-76DC-48BB-A836-49DADBF77F2E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14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198658" name="Rectangle 2"/>
          <p:cNvSpPr txBox="1">
            <a:spLocks noGrp="1" noChangeArrowheads="1"/>
          </p:cNvSpPr>
          <p:nvPr/>
        </p:nvSpPr>
        <p:spPr bwMode="auto">
          <a:xfrm>
            <a:off x="8" y="2"/>
            <a:ext cx="2891322" cy="2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4" tIns="44111" rIns="88224" bIns="4411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31493" y="10489144"/>
            <a:ext cx="2892829" cy="2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4" tIns="44111" rIns="88224" bIns="4411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66A7E03-CBBC-4952-94C8-BD7322EF6BFF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6" tIns="44057" rIns="88116" bIns="44057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204129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8" y="10082376"/>
            <a:ext cx="2891322" cy="680517"/>
          </a:xfrm>
          <a:prstGeom prst="rect">
            <a:avLst/>
          </a:prstGeom>
          <a:ln/>
        </p:spPr>
        <p:txBody>
          <a:bodyPr lIns="88191" tIns="44095" rIns="88191" bIns="44095"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4031"/>
            <a:ext cx="2892829" cy="388860"/>
          </a:xfrm>
          <a:prstGeom prst="rect">
            <a:avLst/>
          </a:prstGeom>
          <a:ln/>
        </p:spPr>
        <p:txBody>
          <a:bodyPr lIns="88191" tIns="44095" rIns="88191" bIns="44095"/>
          <a:lstStyle/>
          <a:p>
            <a:pPr>
              <a:spcBef>
                <a:spcPct val="0"/>
              </a:spcBef>
              <a:defRPr/>
            </a:pPr>
            <a:fld id="{BC24CBE3-76DC-48BB-A836-49DADBF77F2E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15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198658" name="Rectangle 2"/>
          <p:cNvSpPr txBox="1">
            <a:spLocks noGrp="1" noChangeArrowheads="1"/>
          </p:cNvSpPr>
          <p:nvPr/>
        </p:nvSpPr>
        <p:spPr bwMode="auto">
          <a:xfrm>
            <a:off x="8" y="2"/>
            <a:ext cx="2891322" cy="2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4" tIns="44111" rIns="88224" bIns="4411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98659" name="Rectangle 7"/>
          <p:cNvSpPr txBox="1">
            <a:spLocks noGrp="1" noChangeArrowheads="1"/>
          </p:cNvSpPr>
          <p:nvPr/>
        </p:nvSpPr>
        <p:spPr bwMode="auto">
          <a:xfrm>
            <a:off x="3831493" y="10489144"/>
            <a:ext cx="2892829" cy="2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24" tIns="44111" rIns="88224" bIns="4411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866A7E03-CBBC-4952-94C8-BD7322EF6BFF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98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198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16" tIns="44057" rIns="88116" bIns="44057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208257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16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365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08536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6207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19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861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48286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4720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21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542737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567606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23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608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62174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548918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028786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27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2449848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28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3063072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2FAB9A9-79BC-4043-96D3-464ADE7B9625}" type="slidenum">
              <a:rPr lang="nl-NL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481224B4-6A2E-4595-8799-7DBB849A60A9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29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56094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3" tIns="45655" rIns="91313" bIns="4565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38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D3E28CC9-F819-45C5-9AEF-F4B33093319C}" type="slidenum">
              <a:rPr lang="nl-NL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58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2313" y="804863"/>
            <a:ext cx="5351462" cy="4014787"/>
          </a:xfrm>
          <a:prstGeom prst="rect">
            <a:avLst/>
          </a:prstGeom>
          <a:ln/>
        </p:spPr>
      </p:sp>
      <p:sp>
        <p:nvSpPr>
          <p:cNvPr id="15872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867853" y="5139913"/>
            <a:ext cx="4988624" cy="297091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11" tIns="44106" rIns="88211" bIns="44106"/>
          <a:lstStyle/>
          <a:p>
            <a:r>
              <a:rPr lang="nl-NL" dirty="0"/>
              <a:t>Waardplantstatus voor chitwoodi is nu toch zeker!!!!!</a:t>
            </a:r>
          </a:p>
        </p:txBody>
      </p:sp>
      <p:sp>
        <p:nvSpPr>
          <p:cNvPr id="158724" name="Tijdelijke aanduiding voor koptekst 3"/>
          <p:cNvSpPr txBox="1">
            <a:spLocks noGrp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58725" name="Tijdelijke aanduiding voor dianummer 4"/>
          <p:cNvSpPr txBox="1">
            <a:spLocks noGrp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30FBE401-01C8-4191-A27A-BE18168C3879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30</a:t>
            </a:fld>
            <a:endParaRPr lang="nl-N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9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726462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D3E28CC9-F819-45C5-9AEF-F4B33093319C}" type="slidenum">
              <a:rPr lang="nl-NL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58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2313" y="804863"/>
            <a:ext cx="5351462" cy="4014787"/>
          </a:xfrm>
          <a:prstGeom prst="rect">
            <a:avLst/>
          </a:prstGeom>
          <a:ln/>
        </p:spPr>
      </p:sp>
      <p:sp>
        <p:nvSpPr>
          <p:cNvPr id="15872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867853" y="5139913"/>
            <a:ext cx="4988624" cy="297091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11" tIns="44106" rIns="88211" bIns="44106"/>
          <a:lstStyle/>
          <a:p>
            <a:r>
              <a:rPr lang="nl-NL" dirty="0"/>
              <a:t>Waardplantstatus voor chitwoodi is nu toch zeker!!!!!</a:t>
            </a:r>
          </a:p>
        </p:txBody>
      </p:sp>
      <p:sp>
        <p:nvSpPr>
          <p:cNvPr id="158724" name="Tijdelijke aanduiding voor koptekst 3"/>
          <p:cNvSpPr txBox="1">
            <a:spLocks noGrp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58725" name="Tijdelijke aanduiding voor dianummer 4"/>
          <p:cNvSpPr txBox="1">
            <a:spLocks noGrp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30FBE401-01C8-4191-A27A-BE18168C3879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31</a:t>
            </a:fld>
            <a:endParaRPr lang="nl-N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8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32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4025763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33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1985622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34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896178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35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450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804370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420731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251199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39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39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497533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181168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3533383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41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88415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42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558974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43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9011420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44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44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13747237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45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45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38968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6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6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312195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7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7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550896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6" y="10082317"/>
            <a:ext cx="2891322" cy="680578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700" b="1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373971"/>
            <a:ext cx="2892829" cy="388920"/>
          </a:xfrm>
          <a:prstGeom prst="rect">
            <a:avLst/>
          </a:prstGeo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604752AA-D51A-4696-8A39-C71DBEC18DB1}" type="slidenum">
              <a:rPr lang="nl-NL" sz="1700" b="1">
                <a:solidFill>
                  <a:srgbClr val="000000"/>
                </a:solidFill>
              </a:rPr>
              <a:pPr>
                <a:spcBef>
                  <a:spcPct val="0"/>
                </a:spcBef>
                <a:defRPr/>
              </a:pPr>
              <a:t>8</a:t>
            </a:fld>
            <a:endParaRPr lang="nl-NL" sz="1700" b="1">
              <a:solidFill>
                <a:srgbClr val="000000"/>
              </a:solidFill>
            </a:endParaRPr>
          </a:p>
        </p:txBody>
      </p:sp>
      <p:sp>
        <p:nvSpPr>
          <p:cNvPr id="200706" name="Rectangle 2"/>
          <p:cNvSpPr txBox="1">
            <a:spLocks noGrp="1" noChangeArrowheads="1"/>
          </p:cNvSpPr>
          <p:nvPr/>
        </p:nvSpPr>
        <p:spPr bwMode="auto">
          <a:xfrm>
            <a:off x="6" y="2"/>
            <a:ext cx="2891322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200707" name="Rectangle 7"/>
          <p:cNvSpPr txBox="1">
            <a:spLocks noGrp="1" noChangeArrowheads="1"/>
          </p:cNvSpPr>
          <p:nvPr/>
        </p:nvSpPr>
        <p:spPr bwMode="auto">
          <a:xfrm>
            <a:off x="3831493" y="10489129"/>
            <a:ext cx="2892829" cy="2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34" tIns="44118" rIns="88234" bIns="44118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D1D4553-4CA4-4FB0-B849-F548DCD544FC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8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200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41375"/>
            <a:ext cx="5370513" cy="4029075"/>
          </a:xfrm>
          <a:prstGeom prst="rect">
            <a:avLst/>
          </a:prstGeom>
          <a:ln/>
        </p:spPr>
      </p:sp>
      <p:sp>
        <p:nvSpPr>
          <p:cNvPr id="200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3" y="5124871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26" tIns="44064" rIns="88126" bIns="44064"/>
          <a:lstStyle/>
          <a:p>
            <a:endParaRPr lang="nl-NL" noProof="1"/>
          </a:p>
        </p:txBody>
      </p:sp>
      <p:sp>
        <p:nvSpPr>
          <p:cNvPr id="2" name="Tijdelijke aanduiding voor ko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NIET VOOR PUBLICATIE</a:t>
            </a:r>
          </a:p>
        </p:txBody>
      </p:sp>
    </p:spTree>
    <p:extLst>
      <p:ext uri="{BB962C8B-B14F-4D97-AF65-F5344CB8AC3E}">
        <p14:creationId xmlns:p14="http://schemas.microsoft.com/office/powerpoint/2010/main" val="356956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3356A1E6-E4AC-4F59-9927-453E3F91F1B1}" type="slidenum">
              <a:rPr lang="nl-NL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130050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 dirty="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30051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1CCD8C4C-2B32-4B5E-AF5B-7BEEE1DE335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9</a:t>
            </a:fld>
            <a:endParaRPr lang="nl-NL" sz="1200" dirty="0">
              <a:solidFill>
                <a:srgbClr val="000000"/>
              </a:solidFill>
            </a:endParaRPr>
          </a:p>
        </p:txBody>
      </p:sp>
      <p:sp>
        <p:nvSpPr>
          <p:cNvPr id="1300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836613"/>
            <a:ext cx="5340350" cy="4006850"/>
          </a:xfrm>
          <a:prstGeom prst="rect">
            <a:avLst/>
          </a:prstGeom>
          <a:ln/>
        </p:spPr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600" y="5091439"/>
            <a:ext cx="4932876" cy="30048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7" tIns="45669" rIns="91337" bIns="45669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3641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4"/>
          </p:nvPr>
        </p:nvSpPr>
        <p:spPr>
          <a:xfrm>
            <a:off x="4" y="10465801"/>
            <a:ext cx="2891322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r>
              <a:rPr lang="nl-NL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31493" y="10465801"/>
            <a:ext cx="2892829" cy="297091"/>
          </a:xfrm>
          <a:prstGeom prst="rect">
            <a:avLst/>
          </a:prstGeom>
          <a:ln/>
        </p:spPr>
        <p:txBody>
          <a:bodyPr lIns="88211" tIns="44106" rIns="88211" bIns="44106"/>
          <a:lstStyle/>
          <a:p>
            <a:pPr>
              <a:defRPr/>
            </a:pPr>
            <a:fld id="{FA788A0E-2EEC-4BC5-ADBE-0959952434E3}" type="slidenum">
              <a:rPr lang="nl-NL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4" y="1"/>
            <a:ext cx="2891322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nl-NL" sz="1200">
                <a:solidFill>
                  <a:srgbClr val="000000"/>
                </a:solidFill>
              </a:rPr>
              <a:t>NIET VOOR PUBLICATIE</a:t>
            </a:r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31493" y="10489122"/>
            <a:ext cx="2892829" cy="2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43" tIns="44121" rIns="88243" bIns="44121" anchor="b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algn="ctr" defTabSz="915988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A9BC94CC-888E-49EB-AA04-0C7858DA866B}" type="slidenum">
              <a:rPr lang="nl-NL" sz="1200">
                <a:solidFill>
                  <a:srgbClr val="000000"/>
                </a:solidFill>
              </a:rPr>
              <a:pPr algn="r">
                <a:spcBef>
                  <a:spcPct val="50000"/>
                </a:spcBef>
              </a:pPr>
              <a:t>10</a:t>
            </a:fld>
            <a:endParaRPr lang="nl-NL" sz="1200">
              <a:solidFill>
                <a:srgbClr val="000000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4213" y="841375"/>
            <a:ext cx="5370512" cy="4029075"/>
          </a:xfrm>
          <a:prstGeom prst="rect">
            <a:avLst/>
          </a:prstGeom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982" y="5124869"/>
            <a:ext cx="4941917" cy="296972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5" tIns="44068" rIns="88135" bIns="44068"/>
          <a:lstStyle/>
          <a:p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5277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vierkan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 met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2 vierkant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aande foto's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491642" y="230188"/>
            <a:ext cx="8442796" cy="791650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7"/>
            <a:ext cx="8442796" cy="79165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 met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93909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tekst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kader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meerder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91642" y="230187"/>
            <a:ext cx="8442796" cy="79165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79165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1200" y="6372000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‹nr.›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03A192-9A52-4057-941C-0913193BAC19}"/>
              </a:ext>
            </a:extLst>
          </p:cNvPr>
          <p:cNvPicPr>
            <a:picLocks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  <p:sldLayoutId id="2147483674" r:id="rId21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702176" y="3307559"/>
            <a:ext cx="2647950" cy="264795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r>
              <a:rPr lang="nl-NL"/>
              <a:t>Presentaties WURKS </a:t>
            </a:r>
            <a:r>
              <a:rPr lang="nl-NL" dirty="0"/>
              <a:t>groenbemesters</a:t>
            </a:r>
          </a:p>
        </p:txBody>
      </p:sp>
      <p:pic>
        <p:nvPicPr>
          <p:cNvPr id="18" name="Tijdelijke aanduiding voor afbeelding 17">
            <a:extLst>
              <a:ext uri="{FF2B5EF4-FFF2-40B4-BE49-F238E27FC236}">
                <a16:creationId xmlns:a16="http://schemas.microsoft.com/office/drawing/2014/main" id="{B87CB213-5A1F-486F-A6A6-E87501981A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835183" y="3341741"/>
            <a:ext cx="2647950" cy="264795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Grasgroenbemesters</a:t>
            </a:r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D79FEE7-F4A9-48E4-985F-9D7140D34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r"/>
            <a:r>
              <a:rPr lang="nl-NL" dirty="0" smtClean="0"/>
              <a:t>2019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AB1B4E-D31C-44CD-9124-B2F240092B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784" y="6023873"/>
            <a:ext cx="3297936" cy="640080"/>
          </a:xfrm>
          <a:prstGeom prst="rect">
            <a:avLst/>
          </a:prstGeom>
        </p:spPr>
      </p:pic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E763B76E-B002-4AC3-AD92-0B207823B8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85523" y="3429000"/>
            <a:ext cx="2647950" cy="2647950"/>
          </a:xfrm>
        </p:spPr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699491"/>
          </a:xfrm>
        </p:spPr>
        <p:txBody>
          <a:bodyPr/>
          <a:lstStyle/>
          <a:p>
            <a:pPr algn="ctr"/>
            <a:r>
              <a:rPr lang="nl-NL" dirty="0"/>
              <a:t> Italiaans raaigras (</a:t>
            </a:r>
            <a:r>
              <a:rPr lang="nl-NL" i="1" dirty="0" err="1"/>
              <a:t>Lolium</a:t>
            </a:r>
            <a:r>
              <a:rPr lang="nl-NL" i="1" dirty="0"/>
              <a:t> </a:t>
            </a:r>
            <a:r>
              <a:rPr lang="nl-NL" i="1" dirty="0" err="1"/>
              <a:t>multiflorum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4" y="1028909"/>
            <a:ext cx="8405446" cy="5255287"/>
          </a:xfrm>
        </p:spPr>
        <p:txBody>
          <a:bodyPr/>
          <a:lstStyle/>
          <a:p>
            <a:pPr marL="361950" indent="-361950">
              <a:lnSpc>
                <a:spcPts val="2600"/>
              </a:lnSpc>
            </a:pPr>
            <a:r>
              <a:rPr lang="nl-NL"/>
              <a:t>kan op alle grondsoorten geteeld worden</a:t>
            </a:r>
          </a:p>
          <a:p>
            <a:pPr marL="1091653" lvl="1" indent="-361950">
              <a:lnSpc>
                <a:spcPts val="2600"/>
              </a:lnSpc>
            </a:pPr>
            <a:r>
              <a:rPr lang="nl-NL">
                <a:solidFill>
                  <a:schemeClr val="tx1"/>
                </a:solidFill>
              </a:rPr>
              <a:t>veengrond lijkt minder geschikt 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zaaiperiode: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onder dekvrucht: vanaf begin april tot half mei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in open land: vanaf half mei tot half september</a:t>
            </a:r>
          </a:p>
          <a:p>
            <a:pPr marL="0" indent="-367753">
              <a:lnSpc>
                <a:spcPts val="2600"/>
              </a:lnSpc>
            </a:pPr>
            <a:r>
              <a:rPr lang="nl-NL"/>
              <a:t>zaaizaadhoeveelheid: 20 – 30 kg per hectare</a:t>
            </a:r>
          </a:p>
          <a:p>
            <a:pPr marL="0" indent="-367753">
              <a:lnSpc>
                <a:spcPts val="2600"/>
              </a:lnSpc>
            </a:pPr>
            <a:r>
              <a:rPr lang="nl-NL"/>
              <a:t>intensieve beworteling, vooral in de bovenste 10 cm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weinig gevoelig voor vorst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onkruidbestrijding is meestal niet  nodig, eventueel zijn tegen breedbladige onkruiden diverse herbiciden beschikbaar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5387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25370"/>
          </a:xfrm>
        </p:spPr>
        <p:txBody>
          <a:bodyPr/>
          <a:lstStyle/>
          <a:p>
            <a:pPr algn="ctr"/>
            <a:r>
              <a:rPr lang="nl-NL" dirty="0"/>
              <a:t> Italiaans raaigras (</a:t>
            </a:r>
            <a:r>
              <a:rPr lang="nl-NL" i="1" dirty="0" err="1"/>
              <a:t>Lolium</a:t>
            </a:r>
            <a:r>
              <a:rPr lang="nl-NL" i="1" dirty="0"/>
              <a:t> </a:t>
            </a:r>
            <a:r>
              <a:rPr lang="nl-NL" i="1" dirty="0" err="1"/>
              <a:t>multiflorum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/>
            <a:r>
              <a:rPr lang="nl-NL"/>
              <a:t>totale droge stof produktie:</a:t>
            </a:r>
          </a:p>
          <a:p>
            <a:pPr marL="712788" lvl="1" indent="-350838"/>
            <a:r>
              <a:rPr lang="nl-NL"/>
              <a:t>zaai rond half juli: 7.5 ton droge stof per hectare</a:t>
            </a:r>
          </a:p>
          <a:p>
            <a:pPr marL="712788" lvl="1" indent="-350838"/>
            <a:r>
              <a:rPr lang="nl-NL"/>
              <a:t>zaai eind augustus: 3 ton droge stof per hectare</a:t>
            </a:r>
          </a:p>
          <a:p>
            <a:pPr marL="712788" lvl="1" indent="-350838"/>
            <a:r>
              <a:rPr lang="nl-NL"/>
              <a:t>ongeveer 50 % van de droge stof in de ondergrondse delen</a:t>
            </a:r>
            <a:br>
              <a:rPr lang="nl-NL"/>
            </a:br>
            <a:endParaRPr lang="nl-NL"/>
          </a:p>
          <a:p>
            <a:pPr marL="361950" indent="-361950"/>
            <a:r>
              <a:rPr lang="nl-NL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gebruiksnorm per hectare: 60 kg N op klei, </a:t>
            </a:r>
            <a:br>
              <a:rPr lang="nl-NL">
                <a:solidFill>
                  <a:schemeClr val="tx1"/>
                </a:solidFill>
              </a:rPr>
            </a:br>
            <a:r>
              <a:rPr lang="nl-NL">
                <a:solidFill>
                  <a:schemeClr val="tx1"/>
                </a:solidFill>
              </a:rPr>
              <a:t>50 kg N op andere grondsoorten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niet nodig bij mengsel met klaver of na gewassen die veel stikstof nalaten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niet toegestaan bij </a:t>
            </a:r>
            <a:r>
              <a:rPr lang="nl-NL"/>
              <a:t>“stikstof vanggewas” na mais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2602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664985"/>
          </a:xfrm>
        </p:spPr>
        <p:txBody>
          <a:bodyPr/>
          <a:lstStyle/>
          <a:p>
            <a:pPr algn="ctr"/>
            <a:r>
              <a:rPr lang="nl-NL" dirty="0"/>
              <a:t> Italiaans raaigras (</a:t>
            </a:r>
            <a:r>
              <a:rPr lang="nl-NL" i="1" dirty="0" err="1"/>
              <a:t>Lolium</a:t>
            </a:r>
            <a:r>
              <a:rPr lang="nl-NL" i="1" dirty="0"/>
              <a:t> </a:t>
            </a:r>
            <a:r>
              <a:rPr lang="nl-NL" i="1" dirty="0" err="1"/>
              <a:t>multiflorum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6818"/>
            <a:ext cx="8405446" cy="4813159"/>
          </a:xfrm>
        </p:spPr>
        <p:txBody>
          <a:bodyPr/>
          <a:lstStyle/>
          <a:p>
            <a:pPr marL="361950" indent="-361950">
              <a:lnSpc>
                <a:spcPts val="2600"/>
              </a:lnSpc>
            </a:pPr>
            <a:r>
              <a:rPr lang="nl-NL"/>
              <a:t>geschikt als veevoer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bij onderwerken dreigt “inkuileffect”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daarom zode losmaken en verkleinen (frees, cultivator, schijveneg etc.)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zo nodig: eerst doodspuiten en dan onderploegen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bij graszaadteelt kan opslag groot probleem worden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geschikt voor ‘gras-klaver’ mengsel: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rode klaver (8 kg zaaizaad per hectare)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Perzische klaver (10 kg zaaizaad per hectare)</a:t>
            </a:r>
          </a:p>
          <a:p>
            <a:pPr marL="361950" indent="-361950">
              <a:lnSpc>
                <a:spcPts val="26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26518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53"/>
            <a:ext cx="8229600" cy="489211"/>
          </a:xfrm>
        </p:spPr>
        <p:txBody>
          <a:bodyPr/>
          <a:lstStyle/>
          <a:p>
            <a:pPr algn="ctr"/>
            <a:r>
              <a:rPr lang="nl-NL" dirty="0"/>
              <a:t> Italiaans raaigras en aaltjes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157" y="908720"/>
            <a:ext cx="8231188" cy="5271016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FFFF00"/>
              </a:solidFill>
            </a:endParaRPr>
          </a:p>
          <a:p>
            <a:endParaRPr lang="nl-NL" sz="2400">
              <a:solidFill>
                <a:srgbClr val="FFFF00"/>
              </a:solidFill>
            </a:endParaRPr>
          </a:p>
          <a:p>
            <a:endParaRPr lang="nl-NL" sz="2400">
              <a:solidFill>
                <a:srgbClr val="FFFF00"/>
              </a:solidFill>
            </a:endParaRPr>
          </a:p>
          <a:p>
            <a:pPr marL="456072" lvl="1" indent="0">
              <a:buNone/>
            </a:pPr>
            <a:endParaRPr lang="nl-NL" sz="2000"/>
          </a:p>
          <a:p>
            <a:pPr lvl="1"/>
            <a:endParaRPr lang="nl-NL"/>
          </a:p>
          <a:p>
            <a:pPr>
              <a:lnSpc>
                <a:spcPts val="1400"/>
              </a:lnSpc>
            </a:pPr>
            <a:r>
              <a:rPr lang="nl-NL" sz="1600" i="1"/>
              <a:t>M. chitwoodi, M. fallax, M. naasi, P. penetrans </a:t>
            </a:r>
            <a:r>
              <a:rPr lang="nl-NL" sz="1600"/>
              <a:t>en de trichodoriden </a:t>
            </a:r>
            <a:br>
              <a:rPr lang="nl-NL" sz="1600"/>
            </a:br>
            <a:r>
              <a:rPr lang="nl-NL" sz="1600"/>
              <a:t>worden sterk vermeerderd</a:t>
            </a:r>
          </a:p>
          <a:p>
            <a:pPr>
              <a:lnSpc>
                <a:spcPts val="1400"/>
              </a:lnSpc>
            </a:pPr>
            <a:r>
              <a:rPr lang="nl-NL" sz="1600"/>
              <a:t>stengelaaltjes worden slecht vermeerderd</a:t>
            </a:r>
          </a:p>
          <a:p>
            <a:pPr>
              <a:lnSpc>
                <a:spcPts val="1400"/>
              </a:lnSpc>
            </a:pPr>
            <a:r>
              <a:rPr lang="nl-NL" sz="1600"/>
              <a:t>de vermeerdering van tabaksratelvirus (TRV) is afhankelijk van het serotype van het virus:</a:t>
            </a:r>
          </a:p>
          <a:p>
            <a:pPr marL="712788" lvl="1" indent="-350838">
              <a:lnSpc>
                <a:spcPts val="1400"/>
              </a:lnSpc>
            </a:pPr>
            <a:r>
              <a:rPr lang="nl-NL" sz="1600"/>
              <a:t>matige vermeerdering  ‘P. pachydermus’ type</a:t>
            </a:r>
            <a:endParaRPr lang="nl-NL" sz="1600">
              <a:solidFill>
                <a:schemeClr val="tx1"/>
              </a:solidFill>
            </a:endParaRPr>
          </a:p>
          <a:p>
            <a:pPr marL="712788" lvl="1" indent="-350838">
              <a:lnSpc>
                <a:spcPts val="1400"/>
              </a:lnSpc>
            </a:pPr>
            <a:r>
              <a:rPr lang="nl-NL" sz="1600">
                <a:solidFill>
                  <a:schemeClr val="tx1"/>
                </a:solidFill>
              </a:rPr>
              <a:t>geen vermeerdering  ‘T. primitivus’ type</a:t>
            </a:r>
          </a:p>
          <a:p>
            <a:pPr marL="712788" lvl="1" indent="-350838">
              <a:lnSpc>
                <a:spcPts val="1400"/>
              </a:lnSpc>
            </a:pPr>
            <a:r>
              <a:rPr lang="nl-NL" sz="1600"/>
              <a:t>sterke vermeerdering  ‘T. similis’ type</a:t>
            </a:r>
          </a:p>
          <a:p>
            <a:pPr marL="712788" lvl="1" indent="-350838">
              <a:lnSpc>
                <a:spcPts val="1400"/>
              </a:lnSpc>
            </a:pPr>
            <a:r>
              <a:rPr lang="nl-NL" sz="1600"/>
              <a:t>de vermeerdering van het ‘P teres’ type is onbekend</a:t>
            </a:r>
            <a:endParaRPr lang="nl-NL" sz="16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4" y="798186"/>
            <a:ext cx="8256818" cy="248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795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53"/>
            <a:ext cx="8229600" cy="791650"/>
          </a:xfrm>
        </p:spPr>
        <p:txBody>
          <a:bodyPr/>
          <a:lstStyle/>
          <a:p>
            <a:pPr algn="ctr"/>
            <a:r>
              <a:rPr lang="nl-NL"/>
              <a:t> Italiaans raaigras en bodemschimmels</a:t>
            </a:r>
            <a:endParaRPr lang="nl-NL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157" y="908720"/>
            <a:ext cx="8231188" cy="5271016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FFFF00"/>
              </a:solidFill>
            </a:endParaRPr>
          </a:p>
          <a:p>
            <a:endParaRPr lang="nl-NL" sz="2400">
              <a:solidFill>
                <a:srgbClr val="FFFF00"/>
              </a:solidFill>
            </a:endParaRPr>
          </a:p>
          <a:p>
            <a:endParaRPr lang="nl-NL" sz="2400">
              <a:solidFill>
                <a:srgbClr val="FFFF00"/>
              </a:solidFill>
            </a:endParaRPr>
          </a:p>
          <a:p>
            <a:pPr marL="456072" lvl="1" indent="0">
              <a:buNone/>
            </a:pPr>
            <a:endParaRPr lang="nl-NL" sz="2000"/>
          </a:p>
          <a:p>
            <a:pPr lvl="1"/>
            <a:endParaRPr lang="nl-NL"/>
          </a:p>
          <a:p>
            <a:pPr>
              <a:lnSpc>
                <a:spcPts val="1400"/>
              </a:lnSpc>
            </a:pPr>
            <a:endParaRPr lang="nl-NL" sz="1600" i="1"/>
          </a:p>
          <a:p>
            <a:pPr>
              <a:lnSpc>
                <a:spcPts val="1800"/>
              </a:lnSpc>
            </a:pPr>
            <a:r>
              <a:rPr lang="nl-NL" sz="1600" i="1"/>
              <a:t>Rhizoctonia solani </a:t>
            </a:r>
            <a:r>
              <a:rPr lang="nl-NL" sz="1600"/>
              <a:t>AG 2-2 kan zich sterk vermeerderen in Italiaans raaigras. De problemen met deze schimmel in schadegevoelige volggewassen als suikerbiet, peen, schorseneer, lelie en gladiool kunnen daardoor sterk toenemen.</a:t>
            </a:r>
          </a:p>
          <a:p>
            <a:pPr>
              <a:lnSpc>
                <a:spcPts val="1800"/>
              </a:lnSpc>
            </a:pPr>
            <a:r>
              <a:rPr lang="nl-NL" sz="1600" i="1"/>
              <a:t>Pythium violae </a:t>
            </a:r>
            <a:r>
              <a:rPr lang="nl-NL" sz="1600"/>
              <a:t>kan zich vermeerderen in Italiaans raaigras, waardoor een schadegevoelig volggewas als peen meer wordt aangetast. </a:t>
            </a:r>
            <a:br>
              <a:rPr lang="nl-NL" sz="1600"/>
            </a:br>
            <a:endParaRPr lang="nl-NL" sz="1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51" y="1164140"/>
            <a:ext cx="6931308" cy="26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16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53"/>
            <a:ext cx="8229600" cy="640080"/>
          </a:xfrm>
        </p:spPr>
        <p:txBody>
          <a:bodyPr/>
          <a:lstStyle/>
          <a:p>
            <a:pPr algn="ctr"/>
            <a:r>
              <a:rPr lang="nl-NL" dirty="0"/>
              <a:t> Italiaans raaigras en bodemplagen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157" y="908720"/>
            <a:ext cx="8231188" cy="5271016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FFFF00"/>
              </a:solidFill>
            </a:endParaRPr>
          </a:p>
          <a:p>
            <a:endParaRPr lang="nl-NL" sz="2400">
              <a:solidFill>
                <a:srgbClr val="FFFF00"/>
              </a:solidFill>
            </a:endParaRPr>
          </a:p>
          <a:p>
            <a:endParaRPr lang="nl-NL" sz="2400">
              <a:solidFill>
                <a:srgbClr val="FFFF00"/>
              </a:solidFill>
            </a:endParaRPr>
          </a:p>
          <a:p>
            <a:pPr marL="456072" lvl="1" indent="0">
              <a:buNone/>
            </a:pPr>
            <a:endParaRPr lang="nl-NL" sz="2000"/>
          </a:p>
          <a:p>
            <a:pPr lvl="1"/>
            <a:endParaRPr lang="nl-NL"/>
          </a:p>
          <a:p>
            <a:pPr>
              <a:lnSpc>
                <a:spcPts val="1400"/>
              </a:lnSpc>
            </a:pPr>
            <a:endParaRPr lang="nl-NL" sz="1600" i="1"/>
          </a:p>
          <a:p>
            <a:pPr>
              <a:lnSpc>
                <a:spcPts val="1800"/>
              </a:lnSpc>
            </a:pPr>
            <a:r>
              <a:rPr lang="nl-NL" sz="1600"/>
              <a:t>problemen met springstaarten, ritnaalden en emelten kunnen na </a:t>
            </a:r>
            <a:br>
              <a:rPr lang="nl-NL" sz="1600"/>
            </a:br>
            <a:r>
              <a:rPr lang="nl-NL" sz="1600"/>
              <a:t>Italiaans raaigras sterk toenemen. </a:t>
            </a:r>
          </a:p>
          <a:p>
            <a:pPr>
              <a:lnSpc>
                <a:spcPts val="1800"/>
              </a:lnSpc>
            </a:pPr>
            <a:r>
              <a:rPr lang="nl-NL" sz="1600"/>
              <a:t>slakken kunnen in Italiaans raaigras toenemen en daardoor in volgende teelten meer problemen geven. </a:t>
            </a:r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31" y="1331643"/>
            <a:ext cx="7179639" cy="188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689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640080"/>
          </a:xfrm>
        </p:spPr>
        <p:txBody>
          <a:bodyPr/>
          <a:lstStyle/>
          <a:p>
            <a:pPr algn="ctr"/>
            <a:r>
              <a:rPr lang="nl-NL" sz="2800" dirty="0" err="1">
                <a:solidFill>
                  <a:schemeClr val="tx1"/>
                </a:solidFill>
              </a:rPr>
              <a:t>Westerwolds</a:t>
            </a:r>
            <a:r>
              <a:rPr lang="nl-NL" sz="2800" dirty="0">
                <a:solidFill>
                  <a:schemeClr val="tx1"/>
                </a:solidFill>
              </a:rPr>
              <a:t> raaigras </a:t>
            </a:r>
            <a:r>
              <a:rPr lang="nl-NL" sz="2800" i="1" dirty="0">
                <a:solidFill>
                  <a:schemeClr val="tx1"/>
                </a:solidFill>
              </a:rPr>
              <a:t>(</a:t>
            </a:r>
            <a:r>
              <a:rPr lang="nl-NL" sz="2800" i="1" dirty="0" err="1">
                <a:solidFill>
                  <a:schemeClr val="tx1"/>
                </a:solidFill>
              </a:rPr>
              <a:t>Lolium</a:t>
            </a:r>
            <a:r>
              <a:rPr lang="nl-NL" sz="2800" i="1" dirty="0">
                <a:solidFill>
                  <a:schemeClr val="tx1"/>
                </a:solidFill>
              </a:rPr>
              <a:t> </a:t>
            </a:r>
            <a:r>
              <a:rPr lang="nl-NL" sz="2800" i="1" dirty="0" err="1">
                <a:solidFill>
                  <a:schemeClr val="tx1"/>
                </a:solidFill>
              </a:rPr>
              <a:t>mulitiflorum</a:t>
            </a:r>
            <a:r>
              <a:rPr lang="nl-NL" sz="2800" i="1" dirty="0">
                <a:solidFill>
                  <a:schemeClr val="tx1"/>
                </a:solidFill>
              </a:rPr>
              <a:t>)</a:t>
            </a:r>
            <a:endParaRPr lang="nl-NL" sz="2800" i="1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E3634A-558D-4210-B036-CE907F801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197130"/>
            <a:ext cx="63119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664985"/>
          </a:xfrm>
        </p:spPr>
        <p:txBody>
          <a:bodyPr/>
          <a:lstStyle/>
          <a:p>
            <a:pPr algn="ctr"/>
            <a:r>
              <a:rPr lang="nl-NL" sz="2800" dirty="0" err="1"/>
              <a:t>Westerwolds</a:t>
            </a:r>
            <a:r>
              <a:rPr lang="nl-NL" sz="2800" dirty="0"/>
              <a:t> raaigras (</a:t>
            </a:r>
            <a:r>
              <a:rPr lang="nl-NL" sz="2800" i="1" dirty="0" err="1"/>
              <a:t>Lolium</a:t>
            </a:r>
            <a:r>
              <a:rPr lang="nl-NL" sz="2800" i="1" dirty="0"/>
              <a:t> </a:t>
            </a:r>
            <a:r>
              <a:rPr lang="nl-NL" sz="2800" i="1" dirty="0" err="1"/>
              <a:t>multiflorum</a:t>
            </a:r>
            <a:r>
              <a:rPr lang="nl-NL" sz="2800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05446" cy="5391150"/>
          </a:xfrm>
        </p:spPr>
        <p:txBody>
          <a:bodyPr/>
          <a:lstStyle/>
          <a:p>
            <a:pPr marL="361950" indent="-361950">
              <a:lnSpc>
                <a:spcPts val="2400"/>
              </a:lnSpc>
            </a:pPr>
            <a:r>
              <a:rPr lang="nl-NL" dirty="0"/>
              <a:t>kan op alle grondsoorten geteeld worden</a:t>
            </a:r>
          </a:p>
          <a:p>
            <a:pPr marL="361950" indent="-361950">
              <a:lnSpc>
                <a:spcPts val="2400"/>
              </a:lnSpc>
            </a:pPr>
            <a:r>
              <a:rPr lang="nl-NL" dirty="0"/>
              <a:t>zaaiperiode </a:t>
            </a:r>
          </a:p>
          <a:p>
            <a:pPr marL="714375" lvl="1" indent="-352425">
              <a:lnSpc>
                <a:spcPts val="2400"/>
              </a:lnSpc>
            </a:pPr>
            <a:r>
              <a:rPr lang="nl-NL" sz="2000" dirty="0"/>
              <a:t>niet onder </a:t>
            </a:r>
            <a:r>
              <a:rPr lang="nl-NL" sz="2000" dirty="0" err="1"/>
              <a:t>dekvrucht</a:t>
            </a:r>
            <a:r>
              <a:rPr lang="nl-NL" sz="2000" dirty="0"/>
              <a:t>, want groeit te hoog op.</a:t>
            </a:r>
          </a:p>
          <a:p>
            <a:pPr marL="714375" lvl="1" indent="-352425">
              <a:lnSpc>
                <a:spcPts val="2400"/>
              </a:lnSpc>
            </a:pPr>
            <a:r>
              <a:rPr lang="nl-NL" sz="2000" dirty="0"/>
              <a:t>in open land: vanaf half mei tot eind september. </a:t>
            </a:r>
          </a:p>
          <a:p>
            <a:pPr marL="0" indent="-367753">
              <a:lnSpc>
                <a:spcPts val="2400"/>
              </a:lnSpc>
            </a:pPr>
            <a:r>
              <a:rPr lang="nl-NL" dirty="0"/>
              <a:t>zaaizaadhoeveelheid: 30 – 45 kg per hectare</a:t>
            </a:r>
          </a:p>
          <a:p>
            <a:pPr marL="0" indent="-367753">
              <a:lnSpc>
                <a:spcPts val="2400"/>
              </a:lnSpc>
            </a:pPr>
            <a:r>
              <a:rPr lang="nl-NL" dirty="0"/>
              <a:t>intensieve </a:t>
            </a:r>
            <a:r>
              <a:rPr lang="nl-NL" dirty="0" err="1"/>
              <a:t>beworteling</a:t>
            </a:r>
            <a:r>
              <a:rPr lang="nl-NL" dirty="0"/>
              <a:t>, vooral in de bovenste 10 cm</a:t>
            </a:r>
          </a:p>
          <a:p>
            <a:pPr marL="361950" indent="-361950">
              <a:lnSpc>
                <a:spcPts val="2400"/>
              </a:lnSpc>
            </a:pPr>
            <a:r>
              <a:rPr lang="nl-NL" dirty="0"/>
              <a:t>weinig gevoelig voor vorst</a:t>
            </a:r>
          </a:p>
          <a:p>
            <a:pPr marL="361950" indent="-361950">
              <a:lnSpc>
                <a:spcPts val="2400"/>
              </a:lnSpc>
            </a:pPr>
            <a:r>
              <a:rPr lang="nl-NL" dirty="0"/>
              <a:t>onkruidbestrijding is door de zeer snelle </a:t>
            </a:r>
            <a:r>
              <a:rPr lang="nl-NL" dirty="0" err="1"/>
              <a:t>bodem-bedekking</a:t>
            </a:r>
            <a:r>
              <a:rPr lang="nl-NL" dirty="0"/>
              <a:t> meestal niet nodig, eventueel zijn tegen breedbladige onkruiden diverse herbiciden beschikbaar</a:t>
            </a:r>
          </a:p>
          <a:p>
            <a:pPr marL="361950" indent="-361950">
              <a:lnSpc>
                <a:spcPts val="2400"/>
              </a:lnSpc>
            </a:pPr>
            <a:r>
              <a:rPr lang="nl-NL" dirty="0"/>
              <a:t>totale droge stof </a:t>
            </a:r>
            <a:r>
              <a:rPr lang="nl-NL" dirty="0" err="1"/>
              <a:t>produktie</a:t>
            </a:r>
            <a:r>
              <a:rPr lang="nl-NL" dirty="0"/>
              <a:t> ongeveer 4100 kg per hectare </a:t>
            </a:r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09786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1"/>
            <a:ext cx="8229600" cy="639106"/>
          </a:xfrm>
        </p:spPr>
        <p:txBody>
          <a:bodyPr/>
          <a:lstStyle/>
          <a:p>
            <a:pPr algn="ctr"/>
            <a:r>
              <a:rPr lang="nl-NL" sz="2800" dirty="0" err="1"/>
              <a:t>Westerwolds</a:t>
            </a:r>
            <a:r>
              <a:rPr lang="nl-NL" sz="2800" dirty="0"/>
              <a:t> raaigras (</a:t>
            </a:r>
            <a:r>
              <a:rPr lang="nl-NL" sz="2800" i="1" dirty="0" err="1"/>
              <a:t>Lolium</a:t>
            </a:r>
            <a:r>
              <a:rPr lang="nl-NL" sz="2800" i="1" dirty="0"/>
              <a:t> </a:t>
            </a:r>
            <a:r>
              <a:rPr lang="nl-NL" sz="2800" i="1" dirty="0" err="1"/>
              <a:t>multiflorum</a:t>
            </a:r>
            <a:r>
              <a:rPr lang="nl-NL" sz="2800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4642"/>
            <a:ext cx="8405446" cy="5265335"/>
          </a:xfrm>
        </p:spPr>
        <p:txBody>
          <a:bodyPr/>
          <a:lstStyle/>
          <a:p>
            <a:pPr marL="361950" indent="-361950"/>
            <a:r>
              <a:rPr lang="nl-NL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gebruiksnorm per hectare: 60 kg N op klei, </a:t>
            </a:r>
            <a:br>
              <a:rPr lang="nl-NL">
                <a:solidFill>
                  <a:schemeClr val="tx1"/>
                </a:solidFill>
              </a:rPr>
            </a:br>
            <a:r>
              <a:rPr lang="nl-NL">
                <a:solidFill>
                  <a:schemeClr val="tx1"/>
                </a:solidFill>
              </a:rPr>
              <a:t>50 kg N op andere grondsoorten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niet nodig bij mengsel met klaver of wikke of na gewassen die veel stikstof nalaten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niet toegestaan bij </a:t>
            </a:r>
            <a:r>
              <a:rPr lang="nl-NL"/>
              <a:t>“stikstof vanggewas” na mais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bij onderwerken dreigt “inkuileffect”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daarom zode losmaken en verkleinen (frees, cultivator, schijveneg etc.)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zo nodig: eerst doodspuiten en dan onderploegen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bij graszaadteelt kan opslag groot probleem worden</a:t>
            </a:r>
          </a:p>
          <a:p>
            <a:pPr marL="0" indent="-367753"/>
            <a:endParaRPr lang="nl-NL"/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13422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/>
              <a:t>Rietzwenkgras (</a:t>
            </a:r>
            <a:r>
              <a:rPr lang="nl-NL" sz="3200" i="1" dirty="0" err="1"/>
              <a:t>Festuca</a:t>
            </a:r>
            <a:r>
              <a:rPr lang="nl-NL" sz="3200" i="1" dirty="0"/>
              <a:t> </a:t>
            </a:r>
            <a:r>
              <a:rPr lang="nl-NL" sz="3200" i="1" dirty="0" err="1"/>
              <a:t>arundinacea</a:t>
            </a:r>
            <a:r>
              <a:rPr lang="nl-NL" sz="3200" dirty="0"/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18814EC-0244-4ED4-9603-294D3CCAB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10" y="1173257"/>
            <a:ext cx="6390084" cy="47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640080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Engels raaigras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Lolium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perenne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73933E-27E3-435B-8EB3-399FBBC7A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150065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4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/>
              <a:t>Rietzwenkgras (</a:t>
            </a:r>
            <a:r>
              <a:rPr lang="nl-NL" sz="2800" i="1" dirty="0" err="1"/>
              <a:t>Festuca</a:t>
            </a:r>
            <a:r>
              <a:rPr lang="nl-NL" sz="2800" i="1" dirty="0"/>
              <a:t> </a:t>
            </a:r>
            <a:r>
              <a:rPr lang="nl-NL" sz="2800" i="1" dirty="0" err="1"/>
              <a:t>arundinacea</a:t>
            </a:r>
            <a:r>
              <a:rPr lang="nl-NL" sz="2800" dirty="0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groeit in het begin traag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is daarom niet geschikt voor inzaai in “open land”, </a:t>
            </a:r>
            <a:br>
              <a:rPr lang="nl-NL" dirty="0"/>
            </a:br>
            <a:r>
              <a:rPr lang="nl-NL" dirty="0"/>
              <a:t>wel onder </a:t>
            </a:r>
            <a:r>
              <a:rPr lang="nl-NL" dirty="0" err="1"/>
              <a:t>dekvrucht</a:t>
            </a:r>
            <a:r>
              <a:rPr lang="nl-NL" dirty="0"/>
              <a:t> (wintertarwe, wintergerst of mais)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zaaiperiode: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dirty="0"/>
              <a:t>in wintergranen: oktober tot maart (tegelijk met het graan of later “over de vorst”)</a:t>
            </a:r>
          </a:p>
          <a:p>
            <a:pPr marL="715963" lvl="1" indent="-354013">
              <a:lnSpc>
                <a:spcPct val="150000"/>
              </a:lnSpc>
            </a:pPr>
            <a:r>
              <a:rPr lang="nl-NL" dirty="0"/>
              <a:t>in mais: kort voor zaaien van mais of tegelijk met mais of kort voor opkomst van mais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83027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2800" dirty="0"/>
              <a:t>Rietzwenkgras (</a:t>
            </a:r>
            <a:r>
              <a:rPr lang="nl-NL" sz="2800" i="1" dirty="0" err="1"/>
              <a:t>Festuca</a:t>
            </a:r>
            <a:r>
              <a:rPr lang="nl-NL" sz="2800" i="1" dirty="0"/>
              <a:t> </a:t>
            </a:r>
            <a:r>
              <a:rPr lang="nl-NL" sz="2800" i="1" dirty="0" err="1"/>
              <a:t>arundinacea</a:t>
            </a:r>
            <a:r>
              <a:rPr lang="nl-NL" sz="2800" dirty="0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6928"/>
            <a:ext cx="8405446" cy="5029201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kan op alle grondsoorten verbouwd worden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zaaizaadhoeveelheid: 10 tot 20 kg per hectare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intensieve en diepe </a:t>
            </a:r>
            <a:r>
              <a:rPr lang="nl-NL" dirty="0" err="1"/>
              <a:t>beworteling</a:t>
            </a:r>
            <a:endParaRPr lang="nl-NL" dirty="0"/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heel weinig gevoelig voor vorst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onkruidbestrijding: </a:t>
            </a:r>
          </a:p>
          <a:p>
            <a:pPr marL="730250" lvl="1" indent="-368300">
              <a:lnSpc>
                <a:spcPct val="150000"/>
              </a:lnSpc>
            </a:pPr>
            <a:r>
              <a:rPr lang="nl-NL" dirty="0"/>
              <a:t>bepalend is de onkruidbestrijding van de </a:t>
            </a:r>
            <a:r>
              <a:rPr lang="nl-NL" dirty="0" err="1"/>
              <a:t>dekvrucht</a:t>
            </a:r>
            <a:endParaRPr lang="nl-NL" dirty="0"/>
          </a:p>
          <a:p>
            <a:pPr marL="730250" lvl="1" indent="-368300">
              <a:lnSpc>
                <a:spcPct val="150000"/>
              </a:lnSpc>
            </a:pPr>
            <a:r>
              <a:rPr lang="nl-NL" dirty="0"/>
              <a:t>moeilijk in mais omdat rietzwenkgras meerdere </a:t>
            </a:r>
            <a:br>
              <a:rPr lang="nl-NL" dirty="0"/>
            </a:br>
            <a:r>
              <a:rPr lang="nl-NL" dirty="0"/>
              <a:t>mais herbiciden niet of slecht verdraagt</a:t>
            </a:r>
          </a:p>
        </p:txBody>
      </p:sp>
    </p:spTree>
    <p:extLst>
      <p:ext uri="{BB962C8B-B14F-4D97-AF65-F5344CB8AC3E}">
        <p14:creationId xmlns:p14="http://schemas.microsoft.com/office/powerpoint/2010/main" val="23230617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sz="3200" dirty="0"/>
              <a:t>Rietzwenkgras (</a:t>
            </a:r>
            <a:r>
              <a:rPr lang="nl-NL" sz="3200" i="1" dirty="0" err="1"/>
              <a:t>Festuca</a:t>
            </a:r>
            <a:r>
              <a:rPr lang="nl-NL" sz="3200" i="1" dirty="0"/>
              <a:t> </a:t>
            </a:r>
            <a:r>
              <a:rPr lang="nl-NL" sz="3200" i="1" dirty="0" err="1"/>
              <a:t>arundinacea</a:t>
            </a:r>
            <a:r>
              <a:rPr lang="nl-NL" sz="3200" dirty="0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ct val="200000"/>
              </a:lnSpc>
            </a:pPr>
            <a:r>
              <a:rPr lang="nl-NL" dirty="0"/>
              <a:t>totale droge stof productie: 4000 kg per hectare</a:t>
            </a:r>
          </a:p>
          <a:p>
            <a:pPr marL="361950" indent="-361950">
              <a:lnSpc>
                <a:spcPct val="2000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>
              <a:lnSpc>
                <a:spcPct val="200000"/>
              </a:lnSpc>
            </a:pPr>
            <a:r>
              <a:rPr lang="nl-NL" dirty="0">
                <a:solidFill>
                  <a:schemeClr val="tx1"/>
                </a:solidFill>
              </a:rPr>
              <a:t>gebruiksnorm per hectare: 60 kg N op klei,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50 kg N op andere grondsoorten</a:t>
            </a:r>
          </a:p>
          <a:p>
            <a:pPr marL="712788" lvl="1" indent="-350838">
              <a:lnSpc>
                <a:spcPct val="200000"/>
              </a:lnSpc>
            </a:pPr>
            <a:r>
              <a:rPr lang="nl-NL" dirty="0">
                <a:solidFill>
                  <a:schemeClr val="tx1"/>
                </a:solidFill>
              </a:rPr>
              <a:t>niet toegestaan bij </a:t>
            </a:r>
            <a:r>
              <a:rPr lang="nl-NL" dirty="0"/>
              <a:t>“stikstof vanggewas” na mais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2369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Winterrogge </a:t>
            </a:r>
            <a:r>
              <a:rPr lang="nl-NL" sz="3200" i="1" dirty="0">
                <a:solidFill>
                  <a:schemeClr val="tx1"/>
                </a:solidFill>
              </a:rPr>
              <a:t>(</a:t>
            </a:r>
            <a:r>
              <a:rPr lang="nl-NL" sz="3200" i="1" dirty="0" err="1">
                <a:solidFill>
                  <a:schemeClr val="tx1"/>
                </a:solidFill>
              </a:rPr>
              <a:t>Secale</a:t>
            </a:r>
            <a:r>
              <a:rPr lang="nl-NL" sz="3200" i="1" dirty="0">
                <a:solidFill>
                  <a:schemeClr val="tx1"/>
                </a:solidFill>
              </a:rPr>
              <a:t> </a:t>
            </a:r>
            <a:r>
              <a:rPr lang="nl-NL" sz="3200" i="1" dirty="0" err="1">
                <a:solidFill>
                  <a:schemeClr val="tx1"/>
                </a:solidFill>
              </a:rPr>
              <a:t>cereale</a:t>
            </a:r>
            <a:r>
              <a:rPr lang="nl-NL" sz="3200" i="1" dirty="0">
                <a:solidFill>
                  <a:schemeClr val="tx1"/>
                </a:solidFill>
              </a:rPr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EDD666-DD85-42B9-A067-F96B5D17F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93" y="1123950"/>
            <a:ext cx="6521570" cy="489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Winterrogge (</a:t>
            </a:r>
            <a:r>
              <a:rPr lang="nl-NL" i="1" dirty="0" err="1"/>
              <a:t>Secale</a:t>
            </a:r>
            <a:r>
              <a:rPr lang="nl-NL" i="1" dirty="0"/>
              <a:t> </a:t>
            </a:r>
            <a:r>
              <a:rPr lang="nl-NL" i="1" dirty="0" err="1"/>
              <a:t>cereale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ts val="2600"/>
              </a:lnSpc>
            </a:pPr>
            <a:r>
              <a:rPr lang="nl-NL" dirty="0"/>
              <a:t>kan op alle grondsoorten geteeld worden</a:t>
            </a:r>
          </a:p>
          <a:p>
            <a:pPr marL="715963" lvl="1" indent="-354013">
              <a:lnSpc>
                <a:spcPts val="2600"/>
              </a:lnSpc>
            </a:pPr>
            <a:r>
              <a:rPr lang="nl-NL" sz="2000" dirty="0"/>
              <a:t>natte slempgevoelige gronden zijn minder geschikt</a:t>
            </a:r>
            <a:endParaRPr lang="nl-NL" dirty="0"/>
          </a:p>
          <a:p>
            <a:pPr marL="361950" indent="-361950">
              <a:lnSpc>
                <a:spcPts val="2600"/>
              </a:lnSpc>
            </a:pPr>
            <a:r>
              <a:rPr lang="nl-NL" dirty="0"/>
              <a:t>zaaiperiode: half augustus tot eind oktober</a:t>
            </a:r>
            <a:endParaRPr lang="nl-NL" dirty="0">
              <a:solidFill>
                <a:srgbClr val="FF0000"/>
              </a:solidFill>
            </a:endParaRPr>
          </a:p>
          <a:p>
            <a:pPr marL="0" indent="-367753">
              <a:lnSpc>
                <a:spcPts val="2600"/>
              </a:lnSpc>
            </a:pPr>
            <a:r>
              <a:rPr lang="nl-NL" dirty="0"/>
              <a:t>zaaizaadhoeveelheid: 120 – 180 kg per hectare</a:t>
            </a:r>
          </a:p>
          <a:p>
            <a:pPr marL="0" indent="-367753">
              <a:lnSpc>
                <a:spcPts val="2600"/>
              </a:lnSpc>
            </a:pPr>
            <a:r>
              <a:rPr lang="nl-NL" dirty="0"/>
              <a:t>zeer goede, intensieve </a:t>
            </a:r>
            <a:r>
              <a:rPr lang="nl-NL" dirty="0" err="1"/>
              <a:t>beworteling</a:t>
            </a:r>
            <a:r>
              <a:rPr lang="nl-NL" dirty="0"/>
              <a:t> van de bouwvoor</a:t>
            </a:r>
          </a:p>
          <a:p>
            <a:pPr marL="361950" indent="-361950">
              <a:lnSpc>
                <a:spcPts val="2600"/>
              </a:lnSpc>
            </a:pPr>
            <a:r>
              <a:rPr lang="nl-NL" dirty="0"/>
              <a:t>niet gevoelig voor vorst</a:t>
            </a:r>
          </a:p>
          <a:p>
            <a:pPr marL="361950" indent="-361950">
              <a:lnSpc>
                <a:spcPts val="2600"/>
              </a:lnSpc>
            </a:pPr>
            <a:r>
              <a:rPr lang="nl-NL" dirty="0"/>
              <a:t>onkruidbestrijding is meestal niet nodig, maar eventueel zijn tegen breedbladige onkruiden diverse herbiciden beschikbaar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64567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Winterrogge (</a:t>
            </a:r>
            <a:r>
              <a:rPr lang="nl-NL" i="1" dirty="0" err="1"/>
              <a:t>Secale</a:t>
            </a:r>
            <a:r>
              <a:rPr lang="nl-NL" i="1" dirty="0"/>
              <a:t> </a:t>
            </a:r>
            <a:r>
              <a:rPr lang="nl-NL" i="1" dirty="0" err="1"/>
              <a:t>cereale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/>
            <a:r>
              <a:rPr lang="nl-NL" dirty="0"/>
              <a:t>totale droge stof productie (afhankelijk van het zaaitijdstip) ongeveer 1600 kg per hectare </a:t>
            </a:r>
          </a:p>
          <a:p>
            <a:pPr marL="715963" lvl="1" indent="-354013"/>
            <a:r>
              <a:rPr lang="nl-NL" sz="2000" dirty="0"/>
              <a:t>bij maaien in  het voorjaar tot 4500 kg per hectare</a:t>
            </a:r>
          </a:p>
          <a:p>
            <a:pPr marL="361950" indent="-361950"/>
            <a:r>
              <a:rPr lang="nl-NL" dirty="0">
                <a:solidFill>
                  <a:schemeClr val="tx1"/>
                </a:solidFill>
              </a:rPr>
              <a:t>effectieve organische stof: 850 kg per hectare</a:t>
            </a:r>
          </a:p>
          <a:p>
            <a:pPr marL="361950" indent="-361950"/>
            <a:endParaRPr lang="nl-NL" dirty="0"/>
          </a:p>
          <a:p>
            <a:pPr marL="361950" indent="-361950"/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/>
            <a:r>
              <a:rPr lang="nl-NL" dirty="0">
                <a:solidFill>
                  <a:schemeClr val="tx1"/>
                </a:solidFill>
              </a:rPr>
              <a:t>heeft voldoende aan 50 tot 80 kg N per hectare</a:t>
            </a:r>
          </a:p>
          <a:p>
            <a:pPr marL="712788" lvl="1" indent="-350838"/>
            <a:r>
              <a:rPr lang="nl-NL" dirty="0">
                <a:solidFill>
                  <a:schemeClr val="tx1"/>
                </a:solidFill>
              </a:rPr>
              <a:t>gebruiksnorm per hectare: 60 kg N op klei,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50 kg N op andere grondsoorten</a:t>
            </a:r>
          </a:p>
          <a:p>
            <a:pPr marL="712788" lvl="1" indent="-350838"/>
            <a:r>
              <a:rPr lang="nl-NL" dirty="0">
                <a:solidFill>
                  <a:schemeClr val="tx1"/>
                </a:solidFill>
              </a:rPr>
              <a:t>niet toegestaan bij </a:t>
            </a:r>
            <a:r>
              <a:rPr lang="nl-NL" dirty="0"/>
              <a:t>“stikstof vanggewas” na mais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54005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Winterrogge (</a:t>
            </a:r>
            <a:r>
              <a:rPr lang="nl-NL" i="1" dirty="0" err="1"/>
              <a:t>Secale</a:t>
            </a:r>
            <a:r>
              <a:rPr lang="nl-NL" i="1" dirty="0"/>
              <a:t> </a:t>
            </a:r>
            <a:r>
              <a:rPr lang="nl-NL" i="1" dirty="0" err="1"/>
              <a:t>cereale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754"/>
            <a:ext cx="8405446" cy="5034223"/>
          </a:xfrm>
        </p:spPr>
        <p:txBody>
          <a:bodyPr/>
          <a:lstStyle/>
          <a:p>
            <a:pPr marL="361950" indent="-361950">
              <a:lnSpc>
                <a:spcPts val="2600"/>
              </a:lnSpc>
            </a:pPr>
            <a:r>
              <a:rPr lang="nl-NL" dirty="0"/>
              <a:t>kan ook als voedergewas geteeld worden (“snijrogge”)</a:t>
            </a:r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r>
              <a:rPr lang="nl-NL" dirty="0"/>
              <a:t>heel veel geteeld als stikstof vanggewas na mais</a:t>
            </a:r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r>
              <a:rPr lang="nl-NL" dirty="0"/>
              <a:t>wordt soms geteeld in een mengsel met Italiaans raaigras of </a:t>
            </a:r>
            <a:r>
              <a:rPr lang="nl-NL" dirty="0" err="1"/>
              <a:t>Triticale</a:t>
            </a: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r>
              <a:rPr lang="nl-NL" dirty="0"/>
              <a:t>ook gebruikt voor het vastleggen van grond op stuifgevoelige grond (o.a. in de Veenkoloniën)  in het voorjaar</a:t>
            </a:r>
          </a:p>
          <a:p>
            <a:pPr marL="361950" indent="-361950">
              <a:lnSpc>
                <a:spcPts val="26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17762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Winterrogge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2800"/>
              </a:lnSpc>
            </a:pPr>
            <a:r>
              <a:rPr lang="nl-NL" sz="2000" dirty="0"/>
              <a:t>sterke vermeerdering van </a:t>
            </a:r>
            <a:r>
              <a:rPr lang="nl-NL" sz="2000" i="1" dirty="0"/>
              <a:t>M. </a:t>
            </a:r>
            <a:r>
              <a:rPr lang="nl-NL" sz="2000" i="1" dirty="0" err="1"/>
              <a:t>chitwoodi</a:t>
            </a:r>
            <a:r>
              <a:rPr lang="nl-NL" sz="2000" dirty="0"/>
              <a:t>, matige vermeerdering van </a:t>
            </a:r>
            <a:r>
              <a:rPr lang="nl-NL" sz="2000" i="1" dirty="0"/>
              <a:t>M. </a:t>
            </a:r>
            <a:r>
              <a:rPr lang="nl-NL" sz="2000" i="1" dirty="0" err="1"/>
              <a:t>fallax</a:t>
            </a:r>
            <a:r>
              <a:rPr lang="nl-NL" sz="2000" i="1" dirty="0"/>
              <a:t> </a:t>
            </a:r>
            <a:r>
              <a:rPr lang="nl-NL" sz="2000" dirty="0"/>
              <a:t>en </a:t>
            </a:r>
            <a:r>
              <a:rPr lang="nl-NL" sz="2000" i="1" dirty="0"/>
              <a:t>M. </a:t>
            </a:r>
            <a:r>
              <a:rPr lang="nl-NL" sz="2000" i="1" dirty="0" err="1"/>
              <a:t>naasi</a:t>
            </a:r>
            <a:endParaRPr lang="nl-NL" sz="2000" i="1" dirty="0"/>
          </a:p>
          <a:p>
            <a:pPr>
              <a:lnSpc>
                <a:spcPts val="2800"/>
              </a:lnSpc>
            </a:pPr>
            <a:r>
              <a:rPr lang="nl-NL" sz="2000" dirty="0"/>
              <a:t>stengelaaltjes worden matig vermeerderd en veroorzaken ook schade in rogge (“reup”)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C543328-B4AC-4B10-9684-2BF041534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5" y="1074123"/>
            <a:ext cx="8373311" cy="273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56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Winterrogge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1800"/>
              </a:lnSpc>
            </a:pPr>
            <a:r>
              <a:rPr lang="nl-NL" sz="1800" i="1" dirty="0" err="1"/>
              <a:t>Pythium</a:t>
            </a:r>
            <a:r>
              <a:rPr lang="nl-NL" sz="1800" i="1" dirty="0"/>
              <a:t> </a:t>
            </a:r>
            <a:r>
              <a:rPr lang="nl-NL" sz="1800" i="1" dirty="0" err="1"/>
              <a:t>violae</a:t>
            </a:r>
            <a:r>
              <a:rPr lang="nl-NL" sz="1800" i="1" dirty="0"/>
              <a:t> </a:t>
            </a:r>
            <a:r>
              <a:rPr lang="nl-NL" sz="1800" dirty="0"/>
              <a:t>en </a:t>
            </a:r>
            <a:r>
              <a:rPr lang="nl-NL" sz="1800" i="1" dirty="0" err="1"/>
              <a:t>Verticillium</a:t>
            </a:r>
            <a:r>
              <a:rPr lang="nl-NL" sz="1800" i="1" dirty="0"/>
              <a:t> </a:t>
            </a:r>
            <a:r>
              <a:rPr lang="nl-NL" sz="1800" i="1" dirty="0" err="1"/>
              <a:t>dahliae</a:t>
            </a:r>
            <a:r>
              <a:rPr lang="nl-NL" sz="1800" i="1" dirty="0"/>
              <a:t> </a:t>
            </a:r>
            <a:r>
              <a:rPr lang="nl-NL" sz="1800" dirty="0"/>
              <a:t>kunnen zich slecht vermeerderen op rogge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3920F16-1CB0-4BF3-A0AD-E5308ED1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7" y="1200235"/>
            <a:ext cx="6628516" cy="27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8652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112" y="260447"/>
            <a:ext cx="8466801" cy="640080"/>
          </a:xfrm>
        </p:spPr>
        <p:txBody>
          <a:bodyPr/>
          <a:lstStyle/>
          <a:p>
            <a:pPr algn="ctr"/>
            <a:r>
              <a:rPr lang="nl-NL" dirty="0"/>
              <a:t>Japanse haver (</a:t>
            </a:r>
            <a:r>
              <a:rPr lang="nl-NL" i="1" dirty="0" err="1"/>
              <a:t>Avena</a:t>
            </a:r>
            <a:r>
              <a:rPr lang="nl-NL" i="1" dirty="0"/>
              <a:t> </a:t>
            </a:r>
            <a:r>
              <a:rPr lang="nl-NL" i="1" dirty="0" err="1"/>
              <a:t>strigosa</a:t>
            </a:r>
            <a:r>
              <a:rPr lang="nl-NL" dirty="0"/>
              <a:t>)</a:t>
            </a:r>
          </a:p>
        </p:txBody>
      </p:sp>
      <p:pic>
        <p:nvPicPr>
          <p:cNvPr id="94211" name="Picture 3" descr="digi2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149350"/>
            <a:ext cx="63754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913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/>
              <a:t>Engels raaigras (</a:t>
            </a:r>
            <a:r>
              <a:rPr lang="nl-NL" i="1"/>
              <a:t>Lolium perenne</a:t>
            </a:r>
            <a:r>
              <a:rPr lang="nl-NL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ts val="2600"/>
              </a:lnSpc>
            </a:pPr>
            <a:r>
              <a:rPr lang="nl-NL" dirty="0"/>
              <a:t>kan op alle grondsoorten geteeld worden</a:t>
            </a:r>
          </a:p>
          <a:p>
            <a:pPr marL="361950" indent="-361950">
              <a:lnSpc>
                <a:spcPts val="2600"/>
              </a:lnSpc>
            </a:pPr>
            <a:r>
              <a:rPr lang="nl-NL" dirty="0"/>
              <a:t>zaaiperiode:</a:t>
            </a:r>
          </a:p>
          <a:p>
            <a:pPr marL="712788" lvl="1" indent="-350838">
              <a:lnSpc>
                <a:spcPts val="2600"/>
              </a:lnSpc>
            </a:pPr>
            <a:r>
              <a:rPr lang="nl-NL" dirty="0"/>
              <a:t>onder </a:t>
            </a:r>
            <a:r>
              <a:rPr lang="nl-NL" dirty="0" err="1"/>
              <a:t>dekvrucht</a:t>
            </a:r>
            <a:r>
              <a:rPr lang="nl-NL" dirty="0"/>
              <a:t>: vanaf half februari tot eind april</a:t>
            </a:r>
            <a:endParaRPr lang="nl-NL" dirty="0">
              <a:solidFill>
                <a:srgbClr val="FF0000"/>
              </a:solidFill>
            </a:endParaRPr>
          </a:p>
          <a:p>
            <a:pPr marL="712788" lvl="1" indent="-350838">
              <a:lnSpc>
                <a:spcPts val="2600"/>
              </a:lnSpc>
            </a:pPr>
            <a:r>
              <a:rPr lang="nl-NL" dirty="0"/>
              <a:t>in open land: vanaf begin mei tot eind augustus</a:t>
            </a:r>
          </a:p>
          <a:p>
            <a:pPr marL="0" indent="-367753">
              <a:lnSpc>
                <a:spcPts val="2600"/>
              </a:lnSpc>
            </a:pPr>
            <a:r>
              <a:rPr lang="nl-NL" dirty="0"/>
              <a:t>zaaizaadhoeveelheid: 15 – 25 kg per hectare</a:t>
            </a:r>
          </a:p>
          <a:p>
            <a:pPr marL="0" indent="-367753">
              <a:lnSpc>
                <a:spcPts val="2600"/>
              </a:lnSpc>
            </a:pPr>
            <a:r>
              <a:rPr lang="nl-NL" dirty="0"/>
              <a:t>intensieve </a:t>
            </a:r>
            <a:r>
              <a:rPr lang="nl-NL" dirty="0" err="1"/>
              <a:t>beworteling</a:t>
            </a:r>
            <a:r>
              <a:rPr lang="nl-NL" dirty="0"/>
              <a:t>, vooral in de bovenste 10 cm</a:t>
            </a:r>
          </a:p>
          <a:p>
            <a:pPr marL="361950" indent="-361950">
              <a:lnSpc>
                <a:spcPts val="2600"/>
              </a:lnSpc>
            </a:pPr>
            <a:r>
              <a:rPr lang="nl-NL" dirty="0"/>
              <a:t>heel weinig gevoelig voor vorst</a:t>
            </a:r>
          </a:p>
          <a:p>
            <a:pPr marL="361950" indent="-361950">
              <a:lnSpc>
                <a:spcPts val="2600"/>
              </a:lnSpc>
            </a:pPr>
            <a:r>
              <a:rPr lang="nl-NL" dirty="0"/>
              <a:t>onkruidbestrijding is meestal niet  nodig, eventueel zijn tegen breedbladige onkruiden diverse herbiciden beschikbaar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161697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816" y="260442"/>
            <a:ext cx="8757502" cy="786329"/>
          </a:xfrm>
        </p:spPr>
        <p:txBody>
          <a:bodyPr/>
          <a:lstStyle/>
          <a:p>
            <a:pPr algn="ctr"/>
            <a:r>
              <a:rPr lang="nl-NL" sz="2800"/>
              <a:t>Japanse haver (</a:t>
            </a:r>
            <a:r>
              <a:rPr lang="nl-NL" sz="2800" i="1"/>
              <a:t>Avena strigosa</a:t>
            </a:r>
            <a:r>
              <a:rPr lang="nl-NL" sz="2800"/>
              <a:t>)</a:t>
            </a:r>
            <a:endParaRPr lang="nl-NL" sz="28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3" y="1185705"/>
            <a:ext cx="8385345" cy="4979424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kan op alle grondsoorten geteeld worden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zaaiperiode: vanaf begin april tot eind september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zaaizaadhoeveelheid: 50 – 90 kg per hectare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 err="1"/>
              <a:t>beworteling</a:t>
            </a:r>
            <a:r>
              <a:rPr lang="nl-NL" dirty="0"/>
              <a:t>: intensief in de bouwvoor, maar ook tot diepere bodemlagen (80 cm)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vorstgevoelig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onkruidbestrijding: is meestal niet nodig</a:t>
            </a:r>
          </a:p>
        </p:txBody>
      </p:sp>
    </p:spTree>
    <p:extLst>
      <p:ext uri="{BB962C8B-B14F-4D97-AF65-F5344CB8AC3E}">
        <p14:creationId xmlns:p14="http://schemas.microsoft.com/office/powerpoint/2010/main" val="415167360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24" y="280540"/>
            <a:ext cx="8757502" cy="640080"/>
          </a:xfrm>
        </p:spPr>
        <p:txBody>
          <a:bodyPr/>
          <a:lstStyle/>
          <a:p>
            <a:pPr algn="ctr"/>
            <a:r>
              <a:rPr lang="nl-NL" sz="2800" dirty="0"/>
              <a:t>Japanse haver (</a:t>
            </a:r>
            <a:r>
              <a:rPr lang="nl-NL" sz="2800" i="1" dirty="0" err="1"/>
              <a:t>Avena</a:t>
            </a:r>
            <a:r>
              <a:rPr lang="nl-NL" sz="2800" i="1" dirty="0"/>
              <a:t> </a:t>
            </a:r>
            <a:r>
              <a:rPr lang="nl-NL" sz="2800" i="1" dirty="0" err="1"/>
              <a:t>strigosa</a:t>
            </a:r>
            <a:r>
              <a:rPr lang="nl-NL" sz="2800" dirty="0"/>
              <a:t>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3" y="1276141"/>
            <a:ext cx="8385345" cy="4888988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/>
              <a:t>bovengrondse droge stof produktie:</a:t>
            </a:r>
          </a:p>
          <a:p>
            <a:pPr marL="712788" lvl="2" indent="-350838">
              <a:lnSpc>
                <a:spcPct val="150000"/>
              </a:lnSpc>
            </a:pPr>
            <a:r>
              <a:rPr lang="nl-NL" sz="1800"/>
              <a:t>7.5 ton per hectare bij zaai tot eind juli</a:t>
            </a:r>
          </a:p>
          <a:p>
            <a:pPr marL="712788" lvl="2" indent="-350838">
              <a:lnSpc>
                <a:spcPct val="150000"/>
              </a:lnSpc>
            </a:pPr>
            <a:r>
              <a:rPr lang="nl-NL" sz="1800"/>
              <a:t>1 ton per hectare bij zaai eind september</a:t>
            </a:r>
            <a:endParaRPr lang="nl-NL">
              <a:solidFill>
                <a:srgbClr val="FF0000"/>
              </a:solidFill>
            </a:endParaRPr>
          </a:p>
          <a:p>
            <a:pPr marL="361950" indent="-361950"/>
            <a:r>
              <a:rPr lang="nl-NL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/>
            <a:r>
              <a:rPr lang="nl-NL" sz="1800">
                <a:solidFill>
                  <a:schemeClr val="tx1"/>
                </a:solidFill>
              </a:rPr>
              <a:t>gebruiksnorm per hectare: 60 kg N op klei, 50 kg N op andere grondsoorten</a:t>
            </a:r>
          </a:p>
          <a:p>
            <a:pPr marL="712788" lvl="1" indent="-350838"/>
            <a:r>
              <a:rPr lang="nl-NL" sz="1800">
                <a:solidFill>
                  <a:schemeClr val="tx1"/>
                </a:solidFill>
              </a:rPr>
              <a:t>niet toegestaan bij </a:t>
            </a:r>
            <a:r>
              <a:rPr lang="nl-NL" sz="1800"/>
              <a:t>“stikstof vanggewas” na mais</a:t>
            </a:r>
          </a:p>
          <a:p>
            <a:pPr marL="361950" indent="-361950">
              <a:lnSpc>
                <a:spcPct val="150000"/>
              </a:lnSpc>
            </a:pPr>
            <a:r>
              <a:rPr lang="nl-NL"/>
              <a:t>bij zaadvorming is het gewas is heel aantrekkelijk </a:t>
            </a:r>
            <a:br>
              <a:rPr lang="nl-NL"/>
            </a:br>
            <a:r>
              <a:rPr lang="nl-NL"/>
              <a:t>voor vogels</a:t>
            </a:r>
          </a:p>
          <a:p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683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544214"/>
          </a:xfrm>
        </p:spPr>
        <p:txBody>
          <a:bodyPr/>
          <a:lstStyle/>
          <a:p>
            <a:pPr algn="ctr"/>
            <a:r>
              <a:rPr lang="nl-NL" dirty="0"/>
              <a:t> Japanse haver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4"/>
            <a:ext cx="8231188" cy="541971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100000"/>
              </a:lnSpc>
            </a:pPr>
            <a:endParaRPr lang="nl-NL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600" dirty="0">
                <a:solidFill>
                  <a:schemeClr val="tx1"/>
                </a:solidFill>
              </a:rPr>
              <a:t>geen waardplant </a:t>
            </a:r>
            <a:r>
              <a:rPr lang="nl-NL" sz="1600" dirty="0"/>
              <a:t>voor het </a:t>
            </a:r>
            <a:r>
              <a:rPr lang="nl-NL" sz="1600" dirty="0" err="1"/>
              <a:t>wortellesieaaltje</a:t>
            </a:r>
            <a:r>
              <a:rPr lang="nl-NL" sz="1600" dirty="0"/>
              <a:t> (</a:t>
            </a:r>
            <a:r>
              <a:rPr lang="nl-NL" sz="1600" i="1" dirty="0"/>
              <a:t>P. </a:t>
            </a:r>
            <a:r>
              <a:rPr lang="nl-NL" sz="1600" i="1" dirty="0" err="1"/>
              <a:t>penetrans</a:t>
            </a:r>
            <a:r>
              <a:rPr lang="nl-NL" sz="1600" dirty="0"/>
              <a:t>), de besmetting</a:t>
            </a:r>
            <a:br>
              <a:rPr lang="nl-NL" sz="1600" dirty="0"/>
            </a:br>
            <a:r>
              <a:rPr lang="nl-NL" sz="1600" dirty="0"/>
              <a:t>van dit aaltje neemt daardoor evenveel af als bij zwarte braak.</a:t>
            </a:r>
            <a:r>
              <a:rPr lang="nl-NL" sz="1600" i="1" dirty="0"/>
              <a:t> </a:t>
            </a:r>
            <a:endParaRPr lang="nl-NL" sz="1600" u="sng" dirty="0"/>
          </a:p>
          <a:p>
            <a:pPr>
              <a:lnSpc>
                <a:spcPct val="100000"/>
              </a:lnSpc>
            </a:pPr>
            <a:r>
              <a:rPr lang="nl-NL" sz="1600" i="1" dirty="0"/>
              <a:t> </a:t>
            </a:r>
            <a:r>
              <a:rPr lang="nl-NL" sz="1600" dirty="0"/>
              <a:t>vermeerdert </a:t>
            </a:r>
            <a:r>
              <a:rPr lang="nl-NL" sz="1600" i="1" dirty="0"/>
              <a:t>M. </a:t>
            </a:r>
            <a:r>
              <a:rPr lang="nl-NL" sz="1600" i="1" dirty="0" err="1"/>
              <a:t>chitwoodi</a:t>
            </a:r>
            <a:r>
              <a:rPr lang="nl-NL" sz="1600" i="1" dirty="0"/>
              <a:t> </a:t>
            </a:r>
            <a:r>
              <a:rPr lang="nl-NL" sz="1600" dirty="0"/>
              <a:t>sterk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vermeerdert </a:t>
            </a:r>
            <a:r>
              <a:rPr lang="nl-NL" sz="1600" i="1" dirty="0"/>
              <a:t>M. </a:t>
            </a:r>
            <a:r>
              <a:rPr lang="nl-NL" sz="1600" i="1" dirty="0" err="1"/>
              <a:t>naasi</a:t>
            </a:r>
            <a:r>
              <a:rPr lang="nl-NL" sz="1600" i="1" dirty="0"/>
              <a:t> </a:t>
            </a:r>
          </a:p>
          <a:p>
            <a:pPr>
              <a:lnSpc>
                <a:spcPct val="100000"/>
              </a:lnSpc>
            </a:pPr>
            <a:r>
              <a:rPr lang="nl-NL" sz="1600" b="1" dirty="0"/>
              <a:t>waarschijnlijk </a:t>
            </a:r>
            <a:r>
              <a:rPr lang="nl-NL" sz="1600" dirty="0"/>
              <a:t>sterke vermeerdering van </a:t>
            </a:r>
            <a:r>
              <a:rPr lang="nl-NL" sz="1600" i="1" dirty="0"/>
              <a:t>M. </a:t>
            </a:r>
            <a:r>
              <a:rPr lang="nl-NL" sz="1600" i="1" dirty="0" err="1"/>
              <a:t>fallax</a:t>
            </a:r>
            <a:endParaRPr lang="nl-NL" sz="1600" i="1" dirty="0"/>
          </a:p>
          <a:p>
            <a:pPr>
              <a:lnSpc>
                <a:spcPct val="100000"/>
              </a:lnSpc>
            </a:pPr>
            <a:r>
              <a:rPr lang="nl-NL" sz="1600" b="1" dirty="0"/>
              <a:t>waarschijnlijk</a:t>
            </a:r>
            <a:r>
              <a:rPr lang="nl-NL" sz="1600" dirty="0"/>
              <a:t> geen vermeerdering van </a:t>
            </a:r>
            <a:r>
              <a:rPr lang="nl-NL" sz="1600" i="1" dirty="0"/>
              <a:t>M. </a:t>
            </a:r>
            <a:r>
              <a:rPr lang="nl-NL" sz="1600" i="1" dirty="0" err="1"/>
              <a:t>hapla</a:t>
            </a:r>
            <a:endParaRPr lang="nl-NL" sz="1600" i="1" dirty="0"/>
          </a:p>
          <a:p>
            <a:endParaRPr lang="nl-NL" dirty="0"/>
          </a:p>
          <a:p>
            <a:pPr>
              <a:lnSpc>
                <a:spcPct val="80000"/>
              </a:lnSpc>
            </a:pPr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40407"/>
            <a:ext cx="7983415" cy="27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505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578720"/>
          </a:xfrm>
        </p:spPr>
        <p:txBody>
          <a:bodyPr/>
          <a:lstStyle/>
          <a:p>
            <a:pPr algn="ctr"/>
            <a:r>
              <a:rPr lang="nl-NL" dirty="0"/>
              <a:t> Japanse haver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8857"/>
            <a:ext cx="8231188" cy="525194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000"/>
          </a:p>
          <a:p>
            <a:pPr>
              <a:lnSpc>
                <a:spcPct val="100000"/>
              </a:lnSpc>
            </a:pPr>
            <a:endParaRPr lang="nl-NL" sz="16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nl-NL" sz="16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600">
                <a:solidFill>
                  <a:schemeClr val="tx1"/>
                </a:solidFill>
              </a:rPr>
              <a:t>sterke vermeerdering van </a:t>
            </a:r>
            <a:r>
              <a:rPr lang="nl-NL" sz="1600" i="1">
                <a:solidFill>
                  <a:schemeClr val="tx1"/>
                </a:solidFill>
              </a:rPr>
              <a:t>Fusarium oxysporum f. sp. cepae. </a:t>
            </a:r>
            <a:br>
              <a:rPr lang="nl-NL" sz="1600" i="1">
                <a:solidFill>
                  <a:schemeClr val="tx1"/>
                </a:solidFill>
              </a:rPr>
            </a:br>
            <a:r>
              <a:rPr lang="nl-NL" sz="1600">
                <a:solidFill>
                  <a:schemeClr val="tx1"/>
                </a:solidFill>
              </a:rPr>
              <a:t>Deze schimmel veroorzaakt Fusariumrot of bolrot in ui. </a:t>
            </a:r>
          </a:p>
          <a:p>
            <a:endParaRPr lang="nl-NL"/>
          </a:p>
          <a:p>
            <a:pPr>
              <a:lnSpc>
                <a:spcPct val="80000"/>
              </a:lnSpc>
            </a:pPr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11" y="1148857"/>
            <a:ext cx="6646985" cy="291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155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791650"/>
          </a:xfrm>
        </p:spPr>
        <p:txBody>
          <a:bodyPr/>
          <a:lstStyle/>
          <a:p>
            <a:pPr algn="ctr"/>
            <a:r>
              <a:rPr lang="nl-NL"/>
              <a:t> Japanse haver en bodemplagen</a:t>
            </a:r>
            <a:endParaRPr lang="nl-NL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4"/>
            <a:ext cx="8231188" cy="541971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000"/>
          </a:p>
          <a:p>
            <a:pPr>
              <a:lnSpc>
                <a:spcPct val="100000"/>
              </a:lnSpc>
            </a:pPr>
            <a:endParaRPr lang="nl-NL" sz="16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nl-NL" sz="1600">
                <a:solidFill>
                  <a:schemeClr val="tx1"/>
                </a:solidFill>
              </a:rPr>
              <a:t>vermeerdering van de kniptor (</a:t>
            </a:r>
            <a:r>
              <a:rPr lang="nl-NL" sz="1600" i="1">
                <a:solidFill>
                  <a:schemeClr val="tx1"/>
                </a:solidFill>
              </a:rPr>
              <a:t>Agriotes lineatus</a:t>
            </a:r>
            <a:r>
              <a:rPr lang="nl-NL" sz="1600">
                <a:solidFill>
                  <a:schemeClr val="tx1"/>
                </a:solidFill>
              </a:rPr>
              <a:t>), waardoor de schade </a:t>
            </a:r>
            <a:br>
              <a:rPr lang="nl-NL" sz="1600">
                <a:solidFill>
                  <a:schemeClr val="tx1"/>
                </a:solidFill>
              </a:rPr>
            </a:br>
            <a:r>
              <a:rPr lang="nl-NL" sz="1600">
                <a:solidFill>
                  <a:schemeClr val="tx1"/>
                </a:solidFill>
              </a:rPr>
              <a:t>van de larve van dit insect, de ritnaald, in het volggewas kan toenemen</a:t>
            </a:r>
          </a:p>
          <a:p>
            <a:pPr>
              <a:lnSpc>
                <a:spcPct val="100000"/>
              </a:lnSpc>
            </a:pPr>
            <a:r>
              <a:rPr lang="nl-NL" sz="1600">
                <a:solidFill>
                  <a:schemeClr val="tx1"/>
                </a:solidFill>
              </a:rPr>
              <a:t>vermeerdering van de bonenvlieg (</a:t>
            </a:r>
            <a:r>
              <a:rPr lang="nl-NL" sz="1600" i="1">
                <a:solidFill>
                  <a:schemeClr val="tx1"/>
                </a:solidFill>
              </a:rPr>
              <a:t>Delia platura</a:t>
            </a:r>
            <a:r>
              <a:rPr lang="nl-NL" sz="1600">
                <a:solidFill>
                  <a:schemeClr val="tx1"/>
                </a:solidFill>
              </a:rPr>
              <a:t>) </a:t>
            </a:r>
          </a:p>
          <a:p>
            <a:endParaRPr lang="nl-NL"/>
          </a:p>
          <a:p>
            <a:pPr>
              <a:lnSpc>
                <a:spcPct val="80000"/>
              </a:lnSpc>
            </a:pPr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80" y="1542188"/>
            <a:ext cx="7040490" cy="21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084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/>
              <a:t>Soedangras (</a:t>
            </a:r>
            <a:r>
              <a:rPr lang="nl-NL" sz="3200" i="1" dirty="0"/>
              <a:t>Sorghum </a:t>
            </a:r>
            <a:r>
              <a:rPr lang="nl-NL" sz="3200" i="1" dirty="0" err="1"/>
              <a:t>sudanense</a:t>
            </a:r>
            <a:r>
              <a:rPr lang="nl-NL" sz="3200" dirty="0"/>
              <a:t>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FB80B5-EC9B-46E0-B1A8-FB4F21F69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40" y="1211549"/>
            <a:ext cx="6493602" cy="48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7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Soedangras (</a:t>
            </a:r>
            <a:r>
              <a:rPr lang="nl-NL" i="1" dirty="0"/>
              <a:t>Sorghum </a:t>
            </a:r>
            <a:r>
              <a:rPr lang="nl-NL" i="1" dirty="0" err="1"/>
              <a:t>sudanense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kan op alle grondsoorten geteeld worden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zaaiperiode: vanaf half mei tot eind juli</a:t>
            </a:r>
            <a:endParaRPr lang="nl-NL" dirty="0">
              <a:solidFill>
                <a:srgbClr val="FF0000"/>
              </a:solidFill>
            </a:endParaRPr>
          </a:p>
          <a:p>
            <a:pPr marL="0" indent="-367753">
              <a:lnSpc>
                <a:spcPct val="150000"/>
              </a:lnSpc>
            </a:pPr>
            <a:r>
              <a:rPr lang="nl-NL" dirty="0"/>
              <a:t>zaaizaadhoeveelheid: 30 – 40 kg per hectare</a:t>
            </a:r>
          </a:p>
          <a:p>
            <a:pPr marL="0" indent="-367753">
              <a:lnSpc>
                <a:spcPct val="150000"/>
              </a:lnSpc>
            </a:pPr>
            <a:r>
              <a:rPr lang="nl-NL" dirty="0"/>
              <a:t>zeer diepe en intensieve </a:t>
            </a:r>
            <a:r>
              <a:rPr lang="nl-NL" dirty="0" err="1"/>
              <a:t>beworteling</a:t>
            </a:r>
            <a:endParaRPr lang="nl-NL" dirty="0"/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heel gevoelig voor vorst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 is meestal niet nodig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80843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Soedangras (</a:t>
            </a:r>
            <a:r>
              <a:rPr lang="nl-NL" i="1" dirty="0"/>
              <a:t>Sorghum </a:t>
            </a:r>
            <a:r>
              <a:rPr lang="nl-NL" i="1" dirty="0" err="1"/>
              <a:t>sudanense</a:t>
            </a:r>
            <a:r>
              <a:rPr lang="nl-NL" dirty="0"/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>
              <a:lnSpc>
                <a:spcPts val="4500"/>
              </a:lnSpc>
            </a:pPr>
            <a:r>
              <a:rPr lang="nl-NL" dirty="0"/>
              <a:t>totale droge stof productie: zeer hoog, </a:t>
            </a:r>
            <a:r>
              <a:rPr lang="nl-NL" dirty="0"/>
              <a:t>er </a:t>
            </a:r>
            <a:r>
              <a:rPr lang="nl-NL" dirty="0"/>
              <a:t>is</a:t>
            </a:r>
            <a:br>
              <a:rPr lang="nl-NL" dirty="0"/>
            </a:br>
            <a:r>
              <a:rPr lang="nl-NL" dirty="0"/>
              <a:t>bovengronds tot 10 ton droge stof </a:t>
            </a:r>
            <a:r>
              <a:rPr lang="nl-NL" dirty="0" smtClean="0"/>
              <a:t>gemeten</a:t>
            </a:r>
            <a:endParaRPr lang="nl-NL" dirty="0"/>
          </a:p>
          <a:p>
            <a:pPr marL="361950" indent="-361950">
              <a:lnSpc>
                <a:spcPts val="4500"/>
              </a:lnSpc>
            </a:pPr>
            <a:r>
              <a:rPr lang="nl-NL" dirty="0"/>
              <a:t>verse massa: 70 ton per hectare of meer</a:t>
            </a:r>
          </a:p>
          <a:p>
            <a:pPr marL="361950" indent="-361950">
              <a:lnSpc>
                <a:spcPts val="45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>
              <a:lnSpc>
                <a:spcPts val="4500"/>
              </a:lnSpc>
            </a:pPr>
            <a:r>
              <a:rPr lang="nl-NL" dirty="0">
                <a:solidFill>
                  <a:schemeClr val="tx1"/>
                </a:solidFill>
              </a:rPr>
              <a:t>adviesgift: 30 tot 50 kg N per hectare</a:t>
            </a:r>
          </a:p>
          <a:p>
            <a:pPr marL="712788" lvl="1" indent="-350838">
              <a:lnSpc>
                <a:spcPts val="4500"/>
              </a:lnSpc>
            </a:pPr>
            <a:r>
              <a:rPr lang="nl-NL" dirty="0">
                <a:solidFill>
                  <a:schemeClr val="tx1"/>
                </a:solidFill>
              </a:rPr>
              <a:t>gebruiksnorm per hectare: 60 kg N op klei,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50 kg N op andere grondsoorten</a:t>
            </a:r>
            <a:endParaRPr lang="nl-NL" dirty="0"/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0101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Soedangras en aaltjes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709"/>
            <a:ext cx="8405446" cy="4953268"/>
          </a:xfrm>
        </p:spPr>
        <p:txBody>
          <a:bodyPr/>
          <a:lstStyle/>
          <a:p>
            <a:pPr marL="361950" indent="-361950">
              <a:lnSpc>
                <a:spcPct val="100000"/>
              </a:lnSpc>
            </a:pPr>
            <a:r>
              <a:rPr lang="nl-NL" dirty="0"/>
              <a:t>Soedangras wordt soms verkocht als groenbemester die aaltjes bestrijdt</a:t>
            </a:r>
          </a:p>
          <a:p>
            <a:pPr marL="361950" indent="-361950">
              <a:lnSpc>
                <a:spcPct val="100000"/>
              </a:lnSpc>
            </a:pPr>
            <a:r>
              <a:rPr lang="nl-NL" dirty="0"/>
              <a:t>in buitenlands onderzoek is vastgesteld dat bij vertering in de bodem een blauwzuurachtig gas ontstaat</a:t>
            </a:r>
          </a:p>
          <a:p>
            <a:pPr marL="373063" indent="-373063">
              <a:lnSpc>
                <a:spcPct val="100000"/>
              </a:lnSpc>
            </a:pPr>
            <a:r>
              <a:rPr lang="nl-NL" dirty="0"/>
              <a:t>dit gas kan aaltjes doden en wellicht ook (sommige) bodemschimmels en onkruiden</a:t>
            </a:r>
          </a:p>
          <a:p>
            <a:pPr marL="357188" indent="-357188">
              <a:lnSpc>
                <a:spcPct val="100000"/>
              </a:lnSpc>
            </a:pPr>
            <a:r>
              <a:rPr lang="nl-NL" dirty="0"/>
              <a:t>voor effectief omzettingsproces moet Soedangras ingewerkt worden tussen eind augustus en half september</a:t>
            </a:r>
          </a:p>
          <a:p>
            <a:pPr marL="714375" lvl="1" indent="-357188">
              <a:lnSpc>
                <a:spcPts val="2600"/>
              </a:lnSpc>
            </a:pPr>
            <a:endParaRPr lang="nl-NL" dirty="0"/>
          </a:p>
          <a:p>
            <a:pPr marL="357188" indent="-357188">
              <a:lnSpc>
                <a:spcPts val="2600"/>
              </a:lnSpc>
            </a:pPr>
            <a:endParaRPr lang="nl-NL" dirty="0"/>
          </a:p>
          <a:p>
            <a:pPr marL="357188" indent="-357188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74706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Soedangras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2800"/>
              </a:lnSpc>
            </a:pPr>
            <a:endParaRPr lang="nl-NL" sz="2000" u="sng" dirty="0"/>
          </a:p>
          <a:p>
            <a:pPr>
              <a:lnSpc>
                <a:spcPts val="2800"/>
              </a:lnSpc>
            </a:pPr>
            <a:r>
              <a:rPr lang="nl-NL" sz="2000" dirty="0"/>
              <a:t>zeer sterke vermeerdering van </a:t>
            </a:r>
            <a:r>
              <a:rPr lang="nl-NL" sz="2000" dirty="0" err="1"/>
              <a:t>wortellesieaaltjes</a:t>
            </a:r>
            <a:r>
              <a:rPr lang="nl-NL" sz="2000" dirty="0"/>
              <a:t> </a:t>
            </a:r>
            <a:br>
              <a:rPr lang="nl-NL" sz="2000" dirty="0"/>
            </a:br>
            <a:r>
              <a:rPr lang="nl-NL" sz="2000" dirty="0"/>
              <a:t>(</a:t>
            </a:r>
            <a:r>
              <a:rPr lang="nl-NL" sz="2000" i="1" dirty="0" err="1"/>
              <a:t>Pratylenchus</a:t>
            </a:r>
            <a:r>
              <a:rPr lang="nl-NL" sz="2000" i="1" dirty="0"/>
              <a:t> </a:t>
            </a:r>
            <a:r>
              <a:rPr lang="nl-NL" sz="2000" i="1" dirty="0" err="1"/>
              <a:t>penetrans</a:t>
            </a:r>
            <a:r>
              <a:rPr lang="nl-NL" sz="2000" dirty="0"/>
              <a:t>)</a:t>
            </a:r>
          </a:p>
          <a:p>
            <a:pPr>
              <a:lnSpc>
                <a:spcPts val="2800"/>
              </a:lnSpc>
            </a:pPr>
            <a:r>
              <a:rPr lang="nl-NL" sz="2000" dirty="0"/>
              <a:t>waardplantstatus voor stengelaaltjes en </a:t>
            </a:r>
            <a:r>
              <a:rPr lang="nl-NL" sz="2000" dirty="0" err="1"/>
              <a:t>trichodoriden</a:t>
            </a:r>
            <a:r>
              <a:rPr lang="nl-NL" sz="2000" dirty="0"/>
              <a:t> (</a:t>
            </a:r>
            <a:r>
              <a:rPr lang="nl-NL" sz="2000" i="1" dirty="0" err="1"/>
              <a:t>Trichodorus</a:t>
            </a:r>
            <a:r>
              <a:rPr lang="nl-NL" sz="2000" i="1" dirty="0"/>
              <a:t>, </a:t>
            </a:r>
            <a:r>
              <a:rPr lang="nl-NL" sz="2000" i="1" dirty="0" err="1"/>
              <a:t>Paratrichodorus</a:t>
            </a:r>
            <a:r>
              <a:rPr lang="nl-NL" sz="2000" i="1" dirty="0"/>
              <a:t> </a:t>
            </a:r>
            <a:r>
              <a:rPr lang="nl-NL" sz="2000" dirty="0"/>
              <a:t>soorten) is onbekend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9F153B-902E-4CA2-B0B9-0F93A7F46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166110"/>
            <a:ext cx="7842999" cy="3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892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/>
              <a:t>Engels raaigras (</a:t>
            </a:r>
            <a:r>
              <a:rPr lang="nl-NL" i="1"/>
              <a:t>Lolium perenne</a:t>
            </a:r>
            <a:r>
              <a:rPr lang="nl-NL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947"/>
            <a:ext cx="8405446" cy="4994030"/>
          </a:xfrm>
        </p:spPr>
        <p:txBody>
          <a:bodyPr/>
          <a:lstStyle/>
          <a:p>
            <a:pPr marL="361950" indent="-361950"/>
            <a:r>
              <a:rPr lang="nl-NL"/>
              <a:t>totale droge stof produktie ongeveer 4200 kg per hectare </a:t>
            </a:r>
          </a:p>
          <a:p>
            <a:pPr marL="361950" indent="-361950"/>
            <a:r>
              <a:rPr lang="nl-NL">
                <a:solidFill>
                  <a:schemeClr val="tx1"/>
                </a:solidFill>
              </a:rPr>
              <a:t>effectieve organische stof: 1150 kg per hectare</a:t>
            </a:r>
          </a:p>
          <a:p>
            <a:pPr marL="361950" indent="-361950"/>
            <a:endParaRPr lang="nl-NL"/>
          </a:p>
          <a:p>
            <a:pPr marL="361950" indent="-361950"/>
            <a:r>
              <a:rPr lang="nl-NL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gebruiksnorm per hectare: 60 kg N op klei, </a:t>
            </a:r>
            <a:br>
              <a:rPr lang="nl-NL">
                <a:solidFill>
                  <a:schemeClr val="tx1"/>
                </a:solidFill>
              </a:rPr>
            </a:br>
            <a:r>
              <a:rPr lang="nl-NL">
                <a:solidFill>
                  <a:schemeClr val="tx1"/>
                </a:solidFill>
              </a:rPr>
              <a:t>50 kg N op andere grondsoorten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niet nodig bij mengsel met klaver of na gewassen die veel stikstof nalaten</a:t>
            </a:r>
          </a:p>
          <a:p>
            <a:pPr marL="712788" lvl="1" indent="-350838"/>
            <a:r>
              <a:rPr lang="nl-NL">
                <a:solidFill>
                  <a:schemeClr val="tx1"/>
                </a:solidFill>
              </a:rPr>
              <a:t>niet toegestaan bij </a:t>
            </a:r>
            <a:r>
              <a:rPr lang="nl-NL"/>
              <a:t>“stikstof vanggewas” na mais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01989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/>
              <a:t>Soedangras en aaltjes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62"/>
            <a:ext cx="8405446" cy="5393215"/>
          </a:xfrm>
        </p:spPr>
        <p:txBody>
          <a:bodyPr/>
          <a:lstStyle/>
          <a:p>
            <a:pPr marL="357188" indent="-357188">
              <a:lnSpc>
                <a:spcPts val="2600"/>
              </a:lnSpc>
            </a:pPr>
            <a:endParaRPr lang="nl-NL" dirty="0"/>
          </a:p>
          <a:p>
            <a:pPr marL="357188" indent="-357188">
              <a:lnSpc>
                <a:spcPts val="2600"/>
              </a:lnSpc>
            </a:pPr>
            <a:r>
              <a:rPr lang="nl-NL" dirty="0"/>
              <a:t>Soedangas: heel goede waardplant voor </a:t>
            </a:r>
            <a:r>
              <a:rPr lang="nl-NL" i="1" dirty="0"/>
              <a:t>P. </a:t>
            </a:r>
            <a:r>
              <a:rPr lang="nl-NL" i="1" dirty="0" err="1"/>
              <a:t>penetrans</a:t>
            </a:r>
            <a:endParaRPr lang="nl-NL" i="1" dirty="0"/>
          </a:p>
          <a:p>
            <a:pPr marL="714375" lvl="1" indent="-357188">
              <a:lnSpc>
                <a:spcPct val="100000"/>
              </a:lnSpc>
            </a:pPr>
            <a:r>
              <a:rPr lang="nl-NL" dirty="0"/>
              <a:t>tijdens teelt neemt de besmetting van dit aaltje daardoor (zeer) sterk toe</a:t>
            </a:r>
          </a:p>
          <a:p>
            <a:pPr marL="714375" lvl="1" indent="-357188">
              <a:lnSpc>
                <a:spcPct val="100000"/>
              </a:lnSpc>
            </a:pPr>
            <a:r>
              <a:rPr lang="nl-NL" dirty="0"/>
              <a:t>na inwerken zou de besmetting moeten dalen (</a:t>
            </a:r>
            <a:r>
              <a:rPr lang="nl-NL" dirty="0" err="1"/>
              <a:t>biofumigatie</a:t>
            </a:r>
            <a:r>
              <a:rPr lang="nl-NL" dirty="0"/>
              <a:t> effect)</a:t>
            </a:r>
          </a:p>
          <a:p>
            <a:pPr marL="714375" lvl="1" indent="-357188">
              <a:lnSpc>
                <a:spcPct val="100000"/>
              </a:lnSpc>
            </a:pPr>
            <a:r>
              <a:rPr lang="nl-NL" dirty="0"/>
              <a:t>als het effect na inwerken tegenvalt, dan neemt de besmetting door Soedangras niet af, maar toe!</a:t>
            </a:r>
          </a:p>
          <a:p>
            <a:pPr marL="361950" indent="-361950">
              <a:lnSpc>
                <a:spcPts val="3000"/>
              </a:lnSpc>
            </a:pPr>
            <a:r>
              <a:rPr lang="nl-NL" dirty="0"/>
              <a:t>vermeerdering van meerdere andere aaltjessoorten door Soedangras is onbekend</a:t>
            </a:r>
          </a:p>
          <a:p>
            <a:pPr marL="373063" indent="-373063">
              <a:lnSpc>
                <a:spcPts val="3000"/>
              </a:lnSpc>
            </a:pPr>
            <a:r>
              <a:rPr lang="nl-NL" sz="2800" dirty="0">
                <a:solidFill>
                  <a:srgbClr val="FF0000"/>
                </a:solidFill>
              </a:rPr>
              <a:t>Soedangras telen ter bestrijding van </a:t>
            </a:r>
            <a:br>
              <a:rPr lang="nl-NL" sz="2800" dirty="0">
                <a:solidFill>
                  <a:srgbClr val="FF0000"/>
                </a:solidFill>
              </a:rPr>
            </a:br>
            <a:r>
              <a:rPr lang="nl-NL" sz="2800" dirty="0">
                <a:solidFill>
                  <a:srgbClr val="FF0000"/>
                </a:solidFill>
              </a:rPr>
              <a:t>aaltjes is daarom zeer riskant</a:t>
            </a:r>
          </a:p>
          <a:p>
            <a:pPr marL="714375" lvl="1" indent="-357188">
              <a:lnSpc>
                <a:spcPts val="2600"/>
              </a:lnSpc>
            </a:pPr>
            <a:endParaRPr lang="nl-NL" dirty="0"/>
          </a:p>
          <a:p>
            <a:pPr marL="357188" indent="-357188">
              <a:lnSpc>
                <a:spcPts val="2600"/>
              </a:lnSpc>
            </a:pPr>
            <a:endParaRPr lang="nl-NL" dirty="0"/>
          </a:p>
          <a:p>
            <a:pPr marL="357188" indent="-357188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  <a:p>
            <a:pPr marL="361950" indent="-361950">
              <a:lnSpc>
                <a:spcPts val="26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96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973"/>
          </a:xfrm>
        </p:spPr>
        <p:txBody>
          <a:bodyPr/>
          <a:lstStyle/>
          <a:p>
            <a:pPr algn="ctr"/>
            <a:r>
              <a:rPr lang="nl-NL" sz="3200" dirty="0" err="1" smtClean="0">
                <a:solidFill>
                  <a:schemeClr val="tx1"/>
                </a:solidFill>
              </a:rPr>
              <a:t>Triticale</a:t>
            </a:r>
            <a:r>
              <a:rPr lang="nl-NL" sz="3200" dirty="0" smtClean="0">
                <a:solidFill>
                  <a:schemeClr val="tx1"/>
                </a:solidFill>
              </a:rPr>
              <a:t> </a:t>
            </a:r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6973E8-5777-4E2B-AF08-0CD8CA3DC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6081751"/>
            <a:ext cx="3297936" cy="64008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1175658"/>
            <a:ext cx="6838990" cy="456428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240026" y="5699830"/>
            <a:ext cx="1828800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nl-NL" sz="1000" dirty="0" smtClean="0">
                <a:latin typeface="Verdana" pitchFamily="34" charset="0"/>
              </a:rPr>
              <a:t> bron </a:t>
            </a:r>
            <a:r>
              <a:rPr lang="nl-NL" sz="1000" dirty="0" err="1" smtClean="0">
                <a:latin typeface="Verdana" pitchFamily="34" charset="0"/>
              </a:rPr>
              <a:t>wikipedia</a:t>
            </a:r>
            <a:endParaRPr lang="nl-NL" sz="10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21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 err="1"/>
              <a:t>Triticale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5802"/>
            <a:ext cx="8405446" cy="5024175"/>
          </a:xfrm>
        </p:spPr>
        <p:txBody>
          <a:bodyPr/>
          <a:lstStyle/>
          <a:p>
            <a:pPr marL="361950" indent="-361950">
              <a:lnSpc>
                <a:spcPct val="200000"/>
              </a:lnSpc>
            </a:pPr>
            <a:r>
              <a:rPr lang="nl-NL" dirty="0"/>
              <a:t>kan op alle grondsoorten geteeld worden</a:t>
            </a:r>
          </a:p>
          <a:p>
            <a:pPr marL="361950" indent="-361950">
              <a:lnSpc>
                <a:spcPct val="200000"/>
              </a:lnSpc>
            </a:pPr>
            <a:r>
              <a:rPr lang="nl-NL" dirty="0"/>
              <a:t>zaaiperiode: begin september tot half november</a:t>
            </a:r>
            <a:endParaRPr lang="nl-NL" dirty="0">
              <a:solidFill>
                <a:srgbClr val="FF0000"/>
              </a:solidFill>
            </a:endParaRPr>
          </a:p>
          <a:p>
            <a:pPr marL="0" indent="-367753">
              <a:lnSpc>
                <a:spcPct val="200000"/>
              </a:lnSpc>
            </a:pPr>
            <a:r>
              <a:rPr lang="nl-NL" dirty="0"/>
              <a:t>zaaizaadhoeveelheid: 80 - 120 kg per hectare</a:t>
            </a:r>
          </a:p>
          <a:p>
            <a:pPr marL="361950" indent="-361950">
              <a:lnSpc>
                <a:spcPct val="200000"/>
              </a:lnSpc>
            </a:pPr>
            <a:r>
              <a:rPr lang="nl-NL" dirty="0"/>
              <a:t>intensieve </a:t>
            </a:r>
            <a:r>
              <a:rPr lang="nl-NL" dirty="0" err="1"/>
              <a:t>beworteling</a:t>
            </a:r>
            <a:r>
              <a:rPr lang="nl-NL" dirty="0"/>
              <a:t> (zonder storende lagen </a:t>
            </a:r>
            <a:br>
              <a:rPr lang="nl-NL" dirty="0"/>
            </a:br>
            <a:r>
              <a:rPr lang="nl-NL" dirty="0"/>
              <a:t>tot 100 cm diepte)</a:t>
            </a:r>
          </a:p>
          <a:p>
            <a:pPr marL="361950" indent="-361950">
              <a:lnSpc>
                <a:spcPct val="200000"/>
              </a:lnSpc>
            </a:pPr>
            <a:r>
              <a:rPr lang="nl-NL" dirty="0"/>
              <a:t>niet gevoelig voor vorst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6060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 err="1"/>
              <a:t>Triticale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3474"/>
            <a:ext cx="8405446" cy="5267325"/>
          </a:xfrm>
        </p:spPr>
        <p:txBody>
          <a:bodyPr anchor="ctr"/>
          <a:lstStyle/>
          <a:p>
            <a:pPr marL="361950" indent="-361950">
              <a:lnSpc>
                <a:spcPct val="150000"/>
              </a:lnSpc>
            </a:pPr>
            <a:r>
              <a:rPr lang="nl-NL" dirty="0"/>
              <a:t>onkruidbestrijding is meestal niet nodig, eventueel zijn tegen breedbladige onkruiden diverse herbiciden beschikbaar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/>
              <a:t>droge stof productie: geen informatie</a:t>
            </a:r>
          </a:p>
          <a:p>
            <a:pPr marL="361950" indent="-361950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stikstofbemesting: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gebruiksnorm per hectare: 60 kg N op klei,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50 kg N op andere grondsoorten</a:t>
            </a:r>
          </a:p>
          <a:p>
            <a:pPr marL="712788" lvl="1" indent="-350838">
              <a:lnSpc>
                <a:spcPct val="150000"/>
              </a:lnSpc>
            </a:pPr>
            <a:r>
              <a:rPr lang="nl-NL" dirty="0">
                <a:solidFill>
                  <a:schemeClr val="tx1"/>
                </a:solidFill>
              </a:rPr>
              <a:t>niet toegestaan bij </a:t>
            </a:r>
            <a:r>
              <a:rPr lang="nl-NL" dirty="0"/>
              <a:t>“stikstof vanggewas” na mais</a:t>
            </a:r>
          </a:p>
          <a:p>
            <a:pPr marL="0" indent="-368300">
              <a:lnSpc>
                <a:spcPct val="150000"/>
              </a:lnSpc>
            </a:pPr>
            <a:r>
              <a:rPr lang="nl-NL" dirty="0"/>
              <a:t>kan gebruikt worden in mengsels </a:t>
            </a:r>
          </a:p>
          <a:p>
            <a:pPr marL="361950" indent="-36195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324406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 err="1"/>
              <a:t>Triticale</a:t>
            </a:r>
            <a:r>
              <a:rPr lang="nl-NL" dirty="0"/>
              <a:t> en aaltjes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ts val="2800"/>
              </a:lnSpc>
            </a:pPr>
            <a:r>
              <a:rPr lang="nl-NL" sz="2000" dirty="0"/>
              <a:t>Sterke vermeerdering van het </a:t>
            </a:r>
            <a:r>
              <a:rPr lang="nl-NL" sz="2000" i="1" dirty="0"/>
              <a:t>M. </a:t>
            </a:r>
            <a:r>
              <a:rPr lang="nl-NL" sz="2000" i="1" dirty="0" err="1"/>
              <a:t>naasi</a:t>
            </a:r>
            <a:endParaRPr lang="nl-NL" sz="2000" dirty="0"/>
          </a:p>
          <a:p>
            <a:pPr>
              <a:lnSpc>
                <a:spcPts val="2800"/>
              </a:lnSpc>
            </a:pPr>
            <a:r>
              <a:rPr lang="nl-NL" sz="2000" dirty="0"/>
              <a:t>Matige vermeerdering van </a:t>
            </a:r>
            <a:r>
              <a:rPr lang="nl-NL" sz="2000" i="1" dirty="0"/>
              <a:t>M. </a:t>
            </a:r>
            <a:r>
              <a:rPr lang="nl-NL" sz="2000" i="1" dirty="0" err="1"/>
              <a:t>chitwoodi</a:t>
            </a:r>
            <a:r>
              <a:rPr lang="nl-NL" sz="2000" i="1" dirty="0"/>
              <a:t> </a:t>
            </a:r>
            <a:r>
              <a:rPr lang="nl-NL" sz="2000" dirty="0"/>
              <a:t>en van </a:t>
            </a:r>
            <a:r>
              <a:rPr lang="nl-NL" sz="2000" i="1" dirty="0"/>
              <a:t>P. </a:t>
            </a:r>
            <a:r>
              <a:rPr lang="nl-NL" sz="2000" i="1" dirty="0" err="1"/>
              <a:t>penetrans</a:t>
            </a:r>
            <a:endParaRPr lang="nl-NL" sz="2000" i="1" dirty="0"/>
          </a:p>
          <a:p>
            <a:pPr>
              <a:lnSpc>
                <a:spcPts val="2800"/>
              </a:lnSpc>
            </a:pPr>
            <a:r>
              <a:rPr lang="nl-NL" sz="2000" dirty="0"/>
              <a:t>Vermeerdering </a:t>
            </a:r>
            <a:r>
              <a:rPr lang="nl-NL" sz="2000" dirty="0" err="1"/>
              <a:t>trichodoriden</a:t>
            </a:r>
            <a:r>
              <a:rPr lang="nl-NL" sz="2000" dirty="0"/>
              <a:t> is onbekend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957550-E8CB-4B7E-B11E-102AC7552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164501"/>
            <a:ext cx="8014651" cy="24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238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 dirty="0" err="1"/>
              <a:t>Triticale</a:t>
            </a:r>
            <a:r>
              <a:rPr lang="nl-NL" dirty="0"/>
              <a:t>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r>
              <a:rPr lang="nl-NL" sz="2000" dirty="0"/>
              <a:t>Slechte vermeerdering van </a:t>
            </a:r>
            <a:r>
              <a:rPr lang="nl-NL" sz="2000" i="1" dirty="0" err="1"/>
              <a:t>Verticillium</a:t>
            </a:r>
            <a:r>
              <a:rPr lang="nl-NL" sz="2000" i="1" dirty="0"/>
              <a:t> </a:t>
            </a:r>
            <a:r>
              <a:rPr lang="nl-NL" sz="2000" i="1" dirty="0" err="1"/>
              <a:t>dahliae</a:t>
            </a:r>
            <a:r>
              <a:rPr lang="nl-NL" sz="2000" dirty="0"/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C02058-FDF2-4F12-9000-D025D48F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82" y="1043800"/>
            <a:ext cx="6301050" cy="2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107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9030"/>
            <a:ext cx="8229600" cy="791650"/>
          </a:xfrm>
        </p:spPr>
        <p:txBody>
          <a:bodyPr/>
          <a:lstStyle/>
          <a:p>
            <a:pPr algn="ctr"/>
            <a:r>
              <a:rPr lang="nl-NL"/>
              <a:t>Engels raaigras (</a:t>
            </a:r>
            <a:r>
              <a:rPr lang="nl-NL" i="1"/>
              <a:t>Lolium perenne</a:t>
            </a:r>
            <a:r>
              <a:rPr lang="nl-NL"/>
              <a:t>)</a:t>
            </a:r>
            <a:endParaRPr lang="nl-NL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5754"/>
            <a:ext cx="8405446" cy="5034223"/>
          </a:xfrm>
        </p:spPr>
        <p:txBody>
          <a:bodyPr/>
          <a:lstStyle/>
          <a:p>
            <a:pPr marL="361950" indent="-361950">
              <a:lnSpc>
                <a:spcPts val="2600"/>
              </a:lnSpc>
            </a:pPr>
            <a:r>
              <a:rPr lang="nl-NL"/>
              <a:t>geschikt als veevoer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bij onderwerken dreigt “inkuileffect”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daarom zode losmaken en verkleinen (frees, cultivator, schijveneg etc.)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zo nodig: eerst doodspuiten en dan onderploegen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bij graszaadteelt kan opslag groot probleem worden</a:t>
            </a:r>
          </a:p>
          <a:p>
            <a:pPr marL="361950" indent="-361950">
              <a:lnSpc>
                <a:spcPts val="2600"/>
              </a:lnSpc>
            </a:pPr>
            <a:r>
              <a:rPr lang="nl-NL"/>
              <a:t>geschikt voor ‘gras-klaver’ mengsel: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witte klaver (5 kg zaaizaad per hectare)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rode klaver (8 kg zaaizaad per hectare)</a:t>
            </a:r>
          </a:p>
          <a:p>
            <a:pPr marL="712788" lvl="1" indent="-350838">
              <a:lnSpc>
                <a:spcPts val="2600"/>
              </a:lnSpc>
            </a:pPr>
            <a:r>
              <a:rPr lang="nl-NL"/>
              <a:t>Perzische klaver (10 kg zaaizaad per hectare)</a:t>
            </a:r>
          </a:p>
          <a:p>
            <a:pPr marL="361950" indent="-361950">
              <a:lnSpc>
                <a:spcPts val="26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71648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0"/>
            <a:ext cx="8229600" cy="544215"/>
          </a:xfrm>
        </p:spPr>
        <p:txBody>
          <a:bodyPr/>
          <a:lstStyle/>
          <a:p>
            <a:pPr algn="ctr"/>
            <a:r>
              <a:rPr lang="nl-NL"/>
              <a:t> Engels raaigras en aaltjes</a:t>
            </a:r>
            <a:endParaRPr lang="nl-NL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199" y="981085"/>
            <a:ext cx="8365253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80000"/>
              </a:lnSpc>
            </a:pPr>
            <a:endParaRPr lang="nl-NL" sz="2000" dirty="0"/>
          </a:p>
          <a:p>
            <a:pPr>
              <a:lnSpc>
                <a:spcPct val="150000"/>
              </a:lnSpc>
            </a:pPr>
            <a:r>
              <a:rPr lang="nl-NL" sz="2000" i="1" dirty="0"/>
              <a:t>M. </a:t>
            </a:r>
            <a:r>
              <a:rPr lang="nl-NL" sz="2000" i="1" dirty="0" err="1"/>
              <a:t>chitwoodi</a:t>
            </a:r>
            <a:r>
              <a:rPr lang="nl-NL" sz="2000" i="1" dirty="0"/>
              <a:t> </a:t>
            </a:r>
            <a:r>
              <a:rPr lang="nl-NL" sz="2000" dirty="0"/>
              <a:t>en stengelaaltjes worden slecht vermeerderd</a:t>
            </a:r>
          </a:p>
          <a:p>
            <a:pPr>
              <a:lnSpc>
                <a:spcPct val="150000"/>
              </a:lnSpc>
            </a:pPr>
            <a:r>
              <a:rPr lang="nl-NL" sz="2000" i="1" dirty="0"/>
              <a:t>M. </a:t>
            </a:r>
            <a:r>
              <a:rPr lang="nl-NL" sz="2000" i="1" dirty="0" err="1"/>
              <a:t>fallax</a:t>
            </a:r>
            <a:r>
              <a:rPr lang="nl-NL" sz="2000" i="1" dirty="0"/>
              <a:t> </a:t>
            </a:r>
            <a:r>
              <a:rPr lang="nl-NL" sz="2000" dirty="0"/>
              <a:t>en </a:t>
            </a:r>
            <a:r>
              <a:rPr lang="nl-NL" sz="2000" dirty="0" err="1"/>
              <a:t>trichodoriden</a:t>
            </a:r>
            <a:r>
              <a:rPr lang="nl-NL" sz="2000" dirty="0"/>
              <a:t> worden sterk vermeerderd</a:t>
            </a:r>
          </a:p>
          <a:p>
            <a:pPr>
              <a:lnSpc>
                <a:spcPct val="150000"/>
              </a:lnSpc>
            </a:pPr>
            <a:r>
              <a:rPr lang="nl-NL" sz="2000" dirty="0" err="1"/>
              <a:t>wortellesieaaltjes</a:t>
            </a:r>
            <a:r>
              <a:rPr lang="nl-NL" sz="2000" dirty="0"/>
              <a:t> worden matig vermeerderd</a:t>
            </a:r>
          </a:p>
          <a:p>
            <a:pPr marL="0" indent="0">
              <a:lnSpc>
                <a:spcPts val="1600"/>
              </a:lnSpc>
              <a:buNone/>
            </a:pPr>
            <a:endParaRPr lang="nl-NL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35106"/>
            <a:ext cx="7531240" cy="32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5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1"/>
            <a:ext cx="8229600" cy="595973"/>
          </a:xfrm>
        </p:spPr>
        <p:txBody>
          <a:bodyPr/>
          <a:lstStyle/>
          <a:p>
            <a:pPr algn="ctr"/>
            <a:r>
              <a:rPr lang="nl-NL" dirty="0"/>
              <a:t> Engels raaigras en bodemschimmels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/>
          </a:p>
          <a:p>
            <a:pPr>
              <a:lnSpc>
                <a:spcPct val="80000"/>
              </a:lnSpc>
            </a:pPr>
            <a:endParaRPr lang="nl-NL" sz="2000"/>
          </a:p>
          <a:p>
            <a:pPr>
              <a:lnSpc>
                <a:spcPct val="80000"/>
              </a:lnSpc>
            </a:pPr>
            <a:endParaRPr lang="nl-NL" sz="2000"/>
          </a:p>
          <a:p>
            <a:pPr>
              <a:lnSpc>
                <a:spcPts val="1800"/>
              </a:lnSpc>
            </a:pPr>
            <a:r>
              <a:rPr lang="nl-NL" sz="1800" i="1"/>
              <a:t>Rhizoctonia solani </a:t>
            </a:r>
            <a:r>
              <a:rPr lang="nl-NL" sz="1800"/>
              <a:t>AG 2-2 kan zich sterk vermeerderen in Engels raaigras. De problemen met deze schimmel in schadegevoelige volggewassen als suikerbiet, peen, schorseneer, lelie en gladiool kunnen daardoor sterk toenemen.</a:t>
            </a:r>
          </a:p>
          <a:p>
            <a:pPr>
              <a:lnSpc>
                <a:spcPts val="1800"/>
              </a:lnSpc>
            </a:pPr>
            <a:r>
              <a:rPr lang="nl-NL" sz="1800" i="1"/>
              <a:t>Pythium violae </a:t>
            </a:r>
            <a:r>
              <a:rPr lang="nl-NL" sz="1800"/>
              <a:t>kan zich vermeerderen in Engels raaigras, waardoor een schadegevoelig volggewas als peen meer wordt aangetast.</a:t>
            </a:r>
            <a:endParaRPr 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32" y="981085"/>
            <a:ext cx="5833498" cy="31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940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4" y="189032"/>
            <a:ext cx="8229600" cy="639104"/>
          </a:xfrm>
        </p:spPr>
        <p:txBody>
          <a:bodyPr/>
          <a:lstStyle/>
          <a:p>
            <a:pPr algn="ctr"/>
            <a:r>
              <a:rPr lang="nl-NL" dirty="0"/>
              <a:t> Engels raaigras en bodemplagen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81085"/>
            <a:ext cx="8231188" cy="52087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nl-NL" sz="2400"/>
          </a:p>
          <a:p>
            <a:pPr>
              <a:lnSpc>
                <a:spcPct val="80000"/>
              </a:lnSpc>
            </a:pPr>
            <a:endParaRPr lang="nl-NL" sz="2000"/>
          </a:p>
          <a:p>
            <a:pPr>
              <a:lnSpc>
                <a:spcPts val="1800"/>
              </a:lnSpc>
            </a:pPr>
            <a:r>
              <a:rPr lang="nl-NL" sz="1800"/>
              <a:t>problemen met springstaarten, ritnaalden en emelten kunnen na </a:t>
            </a:r>
            <a:br>
              <a:rPr lang="nl-NL" sz="1800"/>
            </a:br>
            <a:r>
              <a:rPr lang="nl-NL" sz="1800"/>
              <a:t>Engels raaigras sterk toenemen. </a:t>
            </a:r>
          </a:p>
          <a:p>
            <a:pPr>
              <a:lnSpc>
                <a:spcPts val="1800"/>
              </a:lnSpc>
            </a:pPr>
            <a:r>
              <a:rPr lang="nl-NL" sz="1800"/>
              <a:t>slakken kunnen in Engels raaigras toenemen en daardoor in volgende teelten meer problemen geven. </a:t>
            </a:r>
          </a:p>
          <a:p>
            <a:pPr>
              <a:lnSpc>
                <a:spcPts val="1800"/>
              </a:lnSpc>
            </a:pPr>
            <a:endParaRPr lang="nl-NL" sz="1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03" y="1251256"/>
            <a:ext cx="6635031" cy="24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09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73" y="260353"/>
            <a:ext cx="8496300" cy="796726"/>
          </a:xfrm>
        </p:spPr>
        <p:txBody>
          <a:bodyPr/>
          <a:lstStyle/>
          <a:p>
            <a:pPr algn="ctr"/>
            <a:r>
              <a:rPr lang="nl-NL" sz="3200">
                <a:solidFill>
                  <a:schemeClr val="tx1"/>
                </a:solidFill>
              </a:rPr>
              <a:t>Italiaans raaigras </a:t>
            </a:r>
            <a:r>
              <a:rPr lang="nl-NL" sz="3200" i="1">
                <a:solidFill>
                  <a:schemeClr val="tx1"/>
                </a:solidFill>
              </a:rPr>
              <a:t>(Lolium mulitiflorum)</a:t>
            </a:r>
            <a:endParaRPr lang="nl-NL" sz="3200" i="1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6973E8-5777-4E2B-AF08-0CD8CA3DCD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6081751"/>
            <a:ext cx="3297936" cy="6400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A09B3F-2576-4EEE-9D93-4BACA67E6F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49" y="1161952"/>
            <a:ext cx="6419901" cy="48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6782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1876</Words>
  <Application>Microsoft Office PowerPoint</Application>
  <PresentationFormat>Diavoorstelling (4:3)</PresentationFormat>
  <Paragraphs>566</Paragraphs>
  <Slides>45</Slides>
  <Notes>44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1" baseType="lpstr">
      <vt:lpstr>Arial</vt:lpstr>
      <vt:lpstr>Calibri</vt:lpstr>
      <vt:lpstr>News Gothic</vt:lpstr>
      <vt:lpstr>Verdana</vt:lpstr>
      <vt:lpstr>Wingdings</vt:lpstr>
      <vt:lpstr>WUR</vt:lpstr>
      <vt:lpstr>Presentaties WURKS groenbemesters</vt:lpstr>
      <vt:lpstr>Engels raaigras (Lolium perenne)</vt:lpstr>
      <vt:lpstr>Engels raaigras (Lolium perenne)</vt:lpstr>
      <vt:lpstr>Engels raaigras (Lolium perenne)</vt:lpstr>
      <vt:lpstr>Engels raaigras (Lolium perenne)</vt:lpstr>
      <vt:lpstr> Engels raaigras en aaltjes</vt:lpstr>
      <vt:lpstr> Engels raaigras en bodemschimmels</vt:lpstr>
      <vt:lpstr> Engels raaigras en bodemplagen</vt:lpstr>
      <vt:lpstr>Italiaans raaigras (Lolium mulitiflorum)</vt:lpstr>
      <vt:lpstr> Italiaans raaigras (Lolium multiflorum)</vt:lpstr>
      <vt:lpstr> Italiaans raaigras (Lolium multiflorum)</vt:lpstr>
      <vt:lpstr> Italiaans raaigras (Lolium multiflorum)</vt:lpstr>
      <vt:lpstr> Italiaans raaigras en aaltjes</vt:lpstr>
      <vt:lpstr> Italiaans raaigras en bodemschimmels</vt:lpstr>
      <vt:lpstr> Italiaans raaigras en bodemplagen</vt:lpstr>
      <vt:lpstr>Westerwolds raaigras (Lolium mulitiflorum)</vt:lpstr>
      <vt:lpstr>Westerwolds raaigras (Lolium multiflorum)</vt:lpstr>
      <vt:lpstr>Westerwolds raaigras (Lolium multiflorum)</vt:lpstr>
      <vt:lpstr>Rietzwenkgras (Festuca arundinacea)</vt:lpstr>
      <vt:lpstr>Rietzwenkgras (Festuca arundinacea)</vt:lpstr>
      <vt:lpstr>Rietzwenkgras (Festuca arundinacea)</vt:lpstr>
      <vt:lpstr>Rietzwenkgras (Festuca arundinacea)</vt:lpstr>
      <vt:lpstr>Winterrogge (Secale cereale)</vt:lpstr>
      <vt:lpstr>Winterrogge (Secale cereale)</vt:lpstr>
      <vt:lpstr>Winterrogge (Secale cereale)</vt:lpstr>
      <vt:lpstr>Winterrogge (Secale cereale)</vt:lpstr>
      <vt:lpstr>Winterrogge en aaltjes</vt:lpstr>
      <vt:lpstr>Winterrogge en bodemschimmels</vt:lpstr>
      <vt:lpstr>Japanse haver (Avena strigosa)</vt:lpstr>
      <vt:lpstr>Japanse haver (Avena strigosa)</vt:lpstr>
      <vt:lpstr>Japanse haver (Avena strigosa)</vt:lpstr>
      <vt:lpstr> Japanse haver en aaltjes</vt:lpstr>
      <vt:lpstr> Japanse haver en bodemschimmels</vt:lpstr>
      <vt:lpstr> Japanse haver en bodemplagen</vt:lpstr>
      <vt:lpstr>Soedangras (Sorghum sudanense)</vt:lpstr>
      <vt:lpstr>Soedangras (Sorghum sudanense)</vt:lpstr>
      <vt:lpstr>Soedangras (Sorghum sudanense)</vt:lpstr>
      <vt:lpstr>Soedangras en aaltjes</vt:lpstr>
      <vt:lpstr>Soedangras en aaltjes</vt:lpstr>
      <vt:lpstr>Soedangras en aaltjes</vt:lpstr>
      <vt:lpstr>Triticale </vt:lpstr>
      <vt:lpstr>Triticale</vt:lpstr>
      <vt:lpstr>Triticale</vt:lpstr>
      <vt:lpstr>Triticale en aaltjes</vt:lpstr>
      <vt:lpstr>Triticale en bodemschimmels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Molendijk, Leendert</cp:lastModifiedBy>
  <cp:revision>298</cp:revision>
  <cp:lastPrinted>2019-04-04T12:43:08Z</cp:lastPrinted>
  <dcterms:created xsi:type="dcterms:W3CDTF">2011-09-29T08:30:03Z</dcterms:created>
  <dcterms:modified xsi:type="dcterms:W3CDTF">2019-07-17T09:47:41Z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WHNL.pptx</vt:lpwstr>
  </property>
</Properties>
</file>